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4" r:id="rId1"/>
  </p:sldMasterIdLst>
  <p:notesMasterIdLst>
    <p:notesMasterId r:id="rId54"/>
  </p:notesMasterIdLst>
  <p:sldIdLst>
    <p:sldId id="318" r:id="rId2"/>
    <p:sldId id="338" r:id="rId3"/>
    <p:sldId id="340" r:id="rId4"/>
    <p:sldId id="411" r:id="rId5"/>
    <p:sldId id="341" r:id="rId6"/>
    <p:sldId id="409" r:id="rId7"/>
    <p:sldId id="325" r:id="rId8"/>
    <p:sldId id="260" r:id="rId9"/>
    <p:sldId id="261" r:id="rId10"/>
    <p:sldId id="262" r:id="rId11"/>
    <p:sldId id="344" r:id="rId12"/>
    <p:sldId id="345" r:id="rId13"/>
    <p:sldId id="265" r:id="rId14"/>
    <p:sldId id="266" r:id="rId15"/>
    <p:sldId id="350" r:id="rId16"/>
    <p:sldId id="351" r:id="rId17"/>
    <p:sldId id="352" r:id="rId18"/>
    <p:sldId id="353" r:id="rId19"/>
    <p:sldId id="354" r:id="rId20"/>
    <p:sldId id="267" r:id="rId21"/>
    <p:sldId id="407" r:id="rId22"/>
    <p:sldId id="355" r:id="rId23"/>
    <p:sldId id="268" r:id="rId24"/>
    <p:sldId id="269" r:id="rId25"/>
    <p:sldId id="277" r:id="rId26"/>
    <p:sldId id="347" r:id="rId27"/>
    <p:sldId id="362" r:id="rId28"/>
    <p:sldId id="367" r:id="rId29"/>
    <p:sldId id="368" r:id="rId30"/>
    <p:sldId id="369" r:id="rId31"/>
    <p:sldId id="370" r:id="rId32"/>
    <p:sldId id="371" r:id="rId33"/>
    <p:sldId id="372" r:id="rId34"/>
    <p:sldId id="374" r:id="rId35"/>
    <p:sldId id="375" r:id="rId36"/>
    <p:sldId id="376" r:id="rId37"/>
    <p:sldId id="377" r:id="rId38"/>
    <p:sldId id="342" r:id="rId39"/>
    <p:sldId id="400" r:id="rId40"/>
    <p:sldId id="401" r:id="rId41"/>
    <p:sldId id="402" r:id="rId42"/>
    <p:sldId id="403" r:id="rId43"/>
    <p:sldId id="404" r:id="rId44"/>
    <p:sldId id="326" r:id="rId45"/>
    <p:sldId id="379" r:id="rId46"/>
    <p:sldId id="380" r:id="rId47"/>
    <p:sldId id="381" r:id="rId48"/>
    <p:sldId id="382" r:id="rId49"/>
    <p:sldId id="309" r:id="rId50"/>
    <p:sldId id="383" r:id="rId51"/>
    <p:sldId id="378" r:id="rId52"/>
    <p:sldId id="385" r:id="rId5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autoAdjust="0"/>
    <p:restoredTop sz="93482" autoAdjust="0"/>
  </p:normalViewPr>
  <p:slideViewPr>
    <p:cSldViewPr>
      <p:cViewPr varScale="1">
        <p:scale>
          <a:sx n="105" d="100"/>
          <a:sy n="105" d="100"/>
        </p:scale>
        <p:origin x="1840"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jpeg>
</file>

<file path=ppt/media/image10.tiff>
</file>

<file path=ppt/media/image11.tiff>
</file>

<file path=ppt/media/image12.tiff>
</file>

<file path=ppt/media/image13.tiff>
</file>

<file path=ppt/media/image14.tiff>
</file>

<file path=ppt/media/image15.tiff>
</file>

<file path=ppt/media/image3.jp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DEF1E6B-4592-4854-9FA2-AE1728DE70A5}" type="datetimeFigureOut">
              <a:rPr lang="en-US" smtClean="0"/>
              <a:pPr/>
              <a:t>8/29/20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0F09B10-8299-408B-B257-612CE94CAAEA}" type="slidenum">
              <a:rPr lang="en-US" smtClean="0"/>
              <a:pPr/>
              <a:t>‹#›</a:t>
            </a:fld>
            <a:endParaRPr lang="en-US"/>
          </a:p>
        </p:txBody>
      </p:sp>
    </p:spTree>
    <p:extLst>
      <p:ext uri="{BB962C8B-B14F-4D97-AF65-F5344CB8AC3E}">
        <p14:creationId xmlns:p14="http://schemas.microsoft.com/office/powerpoint/2010/main" val="1825293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0B27D4C-E996-0E47-A2FD-8FDBFCBE01AA}" type="slidenum">
              <a:rPr lang="en-US" smtClean="0"/>
              <a:t>20</a:t>
            </a:fld>
            <a:endParaRPr lang="en-US"/>
          </a:p>
        </p:txBody>
      </p:sp>
      <p:sp>
        <p:nvSpPr>
          <p:cNvPr id="5" name="Header Placeholder 4"/>
          <p:cNvSpPr>
            <a:spLocks noGrp="1"/>
          </p:cNvSpPr>
          <p:nvPr>
            <p:ph type="hdr" sz="quarter" idx="11"/>
          </p:nvPr>
        </p:nvSpPr>
        <p:spPr/>
        <p:txBody>
          <a:bodyPr/>
          <a:lstStyle/>
          <a:p>
            <a:r>
              <a:rPr lang="en-US"/>
              <a:t>Copy Right Brahma Dathan</a:t>
            </a:r>
          </a:p>
        </p:txBody>
      </p:sp>
    </p:spTree>
    <p:extLst>
      <p:ext uri="{BB962C8B-B14F-4D97-AF65-F5344CB8AC3E}">
        <p14:creationId xmlns:p14="http://schemas.microsoft.com/office/powerpoint/2010/main" val="5393550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0B27D4C-E996-0E47-A2FD-8FDBFCBE01AA}" type="slidenum">
              <a:rPr lang="en-US" smtClean="0"/>
              <a:t>21</a:t>
            </a:fld>
            <a:endParaRPr lang="en-US"/>
          </a:p>
        </p:txBody>
      </p:sp>
      <p:sp>
        <p:nvSpPr>
          <p:cNvPr id="5" name="Header Placeholder 4"/>
          <p:cNvSpPr>
            <a:spLocks noGrp="1"/>
          </p:cNvSpPr>
          <p:nvPr>
            <p:ph type="hdr" sz="quarter" idx="11"/>
          </p:nvPr>
        </p:nvSpPr>
        <p:spPr/>
        <p:txBody>
          <a:bodyPr/>
          <a:lstStyle/>
          <a:p>
            <a:r>
              <a:rPr lang="en-US"/>
              <a:t>Copy Right Brahma Dathan</a:t>
            </a:r>
          </a:p>
        </p:txBody>
      </p:sp>
    </p:spTree>
    <p:extLst>
      <p:ext uri="{BB962C8B-B14F-4D97-AF65-F5344CB8AC3E}">
        <p14:creationId xmlns:p14="http://schemas.microsoft.com/office/powerpoint/2010/main" val="1010861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0B27D4C-E996-0E47-A2FD-8FDBFCBE01AA}" type="slidenum">
              <a:rPr lang="en-US" smtClean="0"/>
              <a:t>23</a:t>
            </a:fld>
            <a:endParaRPr lang="en-US"/>
          </a:p>
        </p:txBody>
      </p:sp>
      <p:sp>
        <p:nvSpPr>
          <p:cNvPr id="5" name="Header Placeholder 4"/>
          <p:cNvSpPr>
            <a:spLocks noGrp="1"/>
          </p:cNvSpPr>
          <p:nvPr>
            <p:ph type="hdr" sz="quarter" idx="11"/>
          </p:nvPr>
        </p:nvSpPr>
        <p:spPr/>
        <p:txBody>
          <a:bodyPr/>
          <a:lstStyle/>
          <a:p>
            <a:r>
              <a:rPr lang="en-US"/>
              <a:t>Copy Right Brahma Dathan</a:t>
            </a:r>
          </a:p>
        </p:txBody>
      </p:sp>
    </p:spTree>
    <p:extLst>
      <p:ext uri="{BB962C8B-B14F-4D97-AF65-F5344CB8AC3E}">
        <p14:creationId xmlns:p14="http://schemas.microsoft.com/office/powerpoint/2010/main" val="40582264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3">
        <a:schemeClr val="bg1"/>
      </p:bgRef>
    </p:bg>
    <p:spTree>
      <p:nvGrpSpPr>
        <p:cNvPr id="1" name=""/>
        <p:cNvGrpSpPr/>
        <p:nvPr/>
      </p:nvGrpSpPr>
      <p:grpSpPr>
        <a:xfrm>
          <a:off x="0" y="0"/>
          <a:ext cx="0" cy="0"/>
          <a:chOff x="0" y="0"/>
          <a:chExt cx="0" cy="0"/>
        </a:xfrm>
      </p:grpSpPr>
      <p:sp>
        <p:nvSpPr>
          <p:cNvPr id="12" name="Rectangle 11"/>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3" name="Rounded Rectangle 12"/>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9" name="Subtitle 8"/>
          <p:cNvSpPr>
            <a:spLocks noGrp="1"/>
          </p:cNvSpPr>
          <p:nvPr>
            <p:ph type="subTitle" idx="1"/>
          </p:nvPr>
        </p:nvSpPr>
        <p:spPr>
          <a:xfrm>
            <a:off x="1295400" y="3200400"/>
            <a:ext cx="6400800" cy="1600200"/>
          </a:xfrm>
        </p:spPr>
        <p:txBody>
          <a:bodyPr/>
          <a:lstStyle>
            <a:lvl1pPr marL="0" indent="0" algn="ctr">
              <a:buNone/>
              <a:defRPr sz="26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p:txBody>
          <a:bodyPr/>
          <a:lstStyle/>
          <a:p>
            <a:fld id="{A90323F1-7FA9-420D-B65C-1E377AB4AC74}" type="datetimeFigureOut">
              <a:rPr lang="en-US" smtClean="0"/>
              <a:pPr/>
              <a:t>8/29/20</a:t>
            </a:fld>
            <a:endParaRPr lang="en-US" dirty="0"/>
          </a:p>
        </p:txBody>
      </p:sp>
      <p:sp>
        <p:nvSpPr>
          <p:cNvPr id="17" name="Footer Placeholder 16"/>
          <p:cNvSpPr>
            <a:spLocks noGrp="1"/>
          </p:cNvSpPr>
          <p:nvPr>
            <p:ph type="ftr" sz="quarter" idx="11"/>
          </p:nvPr>
        </p:nvSpPr>
        <p:spPr/>
        <p:txBody>
          <a:bodyPr/>
          <a:lstStyle/>
          <a:p>
            <a:endParaRPr lang="en-US" dirty="0"/>
          </a:p>
        </p:txBody>
      </p:sp>
      <p:sp>
        <p:nvSpPr>
          <p:cNvPr id="29" name="Slide Number Placeholder 28"/>
          <p:cNvSpPr>
            <a:spLocks noGrp="1"/>
          </p:cNvSpPr>
          <p:nvPr>
            <p:ph type="sldNum" sz="quarter" idx="12"/>
          </p:nvPr>
        </p:nvSpPr>
        <p:spPr/>
        <p:txBody>
          <a:bodyPr lIns="0" tIns="0" rIns="0" bIns="0">
            <a:noAutofit/>
          </a:bodyPr>
          <a:lstStyle>
            <a:lvl1pPr>
              <a:defRPr sz="1400">
                <a:solidFill>
                  <a:srgbClr val="FFFFFF"/>
                </a:solidFill>
              </a:defRPr>
            </a:lvl1pPr>
          </a:lstStyle>
          <a:p>
            <a:fld id="{0A2503B5-9DA9-44F1-8824-14663F5270FD}" type="slidenum">
              <a:rPr lang="en-US" smtClean="0"/>
              <a:pPr/>
              <a:t>‹#›</a:t>
            </a:fld>
            <a:endParaRPr lang="en-US" dirty="0"/>
          </a:p>
        </p:txBody>
      </p:sp>
      <p:sp>
        <p:nvSpPr>
          <p:cNvPr id="7" name="Rectangle 6"/>
          <p:cNvSpPr/>
          <p:nvPr/>
        </p:nvSpPr>
        <p:spPr>
          <a:xfrm>
            <a:off x="62931" y="1449303"/>
            <a:ext cx="9021537" cy="1527349"/>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62931" y="2976649"/>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1505930"/>
            <a:ext cx="8229600" cy="1470025"/>
          </a:xfrm>
        </p:spPr>
        <p:txBody>
          <a:bodyPr anchor="ctr"/>
          <a:lstStyle>
            <a:lvl1pPr algn="ctr">
              <a:defRPr lang="en-US" dirty="0">
                <a:solidFill>
                  <a:srgbClr val="FFFFFF"/>
                </a:solidFill>
              </a:defRPr>
            </a:lvl1pPr>
          </a:lstStyle>
          <a:p>
            <a:r>
              <a:rPr kumimoji="0" lang="en-US"/>
              <a:t>Click to edit Master title style</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90323F1-7FA9-420D-B65C-1E377AB4AC74}" type="datetimeFigureOut">
              <a:rPr lang="en-US" smtClean="0"/>
              <a:pPr/>
              <a:t>8/29/20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A2503B5-9DA9-44F1-8824-14663F5270FD}"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1168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914400" y="274640"/>
            <a:ext cx="55626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90323F1-7FA9-420D-B65C-1E377AB4AC74}" type="datetimeFigureOut">
              <a:rPr lang="en-US" smtClean="0"/>
              <a:pPr/>
              <a:t>8/29/20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A2503B5-9DA9-44F1-8824-14663F5270FD}"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4" name="Date Placeholder 3"/>
          <p:cNvSpPr>
            <a:spLocks noGrp="1"/>
          </p:cNvSpPr>
          <p:nvPr>
            <p:ph type="dt" sz="half" idx="10"/>
          </p:nvPr>
        </p:nvSpPr>
        <p:spPr/>
        <p:txBody>
          <a:bodyPr/>
          <a:lstStyle/>
          <a:p>
            <a:fld id="{A90323F1-7FA9-420D-B65C-1E377AB4AC74}" type="datetimeFigureOut">
              <a:rPr lang="en-US" smtClean="0"/>
              <a:pPr/>
              <a:t>8/29/20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A2503B5-9DA9-44F1-8824-14663F5270FD}" type="slidenum">
              <a:rPr lang="en-US" smtClean="0"/>
              <a:pPr/>
              <a:t>‹#›</a:t>
            </a:fld>
            <a:endParaRPr lang="en-US" dirty="0"/>
          </a:p>
        </p:txBody>
      </p:sp>
      <p:sp>
        <p:nvSpPr>
          <p:cNvPr id="8" name="Content Placeholder 7"/>
          <p:cNvSpPr>
            <a:spLocks noGrp="1"/>
          </p:cNvSpPr>
          <p:nvPr>
            <p:ph sz="quarter" idx="1"/>
          </p:nvPr>
        </p:nvSpPr>
        <p:spPr>
          <a:xfrm>
            <a:off x="914400" y="1447800"/>
            <a:ext cx="777240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11" name="Rectangle 10"/>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10" name="Rounded Rectangle 9"/>
          <p:cNvSpPr/>
          <p:nvPr/>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3">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722313" y="952500"/>
            <a:ext cx="7772400" cy="1362075"/>
          </a:xfrm>
        </p:spPr>
        <p:txBody>
          <a:bodyPr anchor="b" anchorCtr="0"/>
          <a:lstStyle>
            <a:lvl1pPr algn="l">
              <a:buNone/>
              <a:defRPr sz="4000" b="0" cap="none"/>
            </a:lvl1pPr>
          </a:lstStyle>
          <a:p>
            <a:r>
              <a:rPr kumimoji="0" lang="en-US"/>
              <a:t>Click to edit Master title style</a:t>
            </a:r>
          </a:p>
        </p:txBody>
      </p:sp>
      <p:sp>
        <p:nvSpPr>
          <p:cNvPr id="3" name="Text Placeholder 2"/>
          <p:cNvSpPr>
            <a:spLocks noGrp="1"/>
          </p:cNvSpPr>
          <p:nvPr>
            <p:ph type="body" idx="1"/>
          </p:nvPr>
        </p:nvSpPr>
        <p:spPr>
          <a:xfrm>
            <a:off x="722313" y="2547938"/>
            <a:ext cx="7772400" cy="1338262"/>
          </a:xfrm>
        </p:spPr>
        <p:txBody>
          <a:bodyPr anchor="t" anchorCtr="0"/>
          <a:lstStyle>
            <a:lvl1pPr marL="0" indent="0">
              <a:buNone/>
              <a:defRPr sz="24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A90323F1-7FA9-420D-B65C-1E377AB4AC74}" type="datetimeFigureOut">
              <a:rPr lang="en-US" smtClean="0"/>
              <a:pPr/>
              <a:t>8/29/20</a:t>
            </a:fld>
            <a:endParaRPr lang="en-US" dirty="0"/>
          </a:p>
        </p:txBody>
      </p:sp>
      <p:sp>
        <p:nvSpPr>
          <p:cNvPr id="5" name="Footer Placeholder 4"/>
          <p:cNvSpPr>
            <a:spLocks noGrp="1"/>
          </p:cNvSpPr>
          <p:nvPr>
            <p:ph type="ftr" sz="quarter" idx="11"/>
          </p:nvPr>
        </p:nvSpPr>
        <p:spPr>
          <a:xfrm>
            <a:off x="800100" y="6172200"/>
            <a:ext cx="4000500" cy="457200"/>
          </a:xfrm>
        </p:spPr>
        <p:txBody>
          <a:bodyPr/>
          <a:lstStyle/>
          <a:p>
            <a:endParaRPr lang="en-US" dirty="0"/>
          </a:p>
        </p:txBody>
      </p:sp>
      <p:sp>
        <p:nvSpPr>
          <p:cNvPr id="7" name="Rectangle 6"/>
          <p:cNvSpPr/>
          <p:nvPr/>
        </p:nvSpPr>
        <p:spPr>
          <a:xfrm flipV="1">
            <a:off x="69412" y="2376830"/>
            <a:ext cx="9013515"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69146" y="2341475"/>
            <a:ext cx="9013781"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68306" y="2468880"/>
            <a:ext cx="9014621" cy="45720"/>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 name="Slide Number Placeholder 5"/>
          <p:cNvSpPr>
            <a:spLocks noGrp="1"/>
          </p:cNvSpPr>
          <p:nvPr>
            <p:ph type="sldNum" sz="quarter" idx="12"/>
          </p:nvPr>
        </p:nvSpPr>
        <p:spPr>
          <a:xfrm>
            <a:off x="146304" y="6208776"/>
            <a:ext cx="457200" cy="457200"/>
          </a:xfrm>
        </p:spPr>
        <p:txBody>
          <a:bodyPr/>
          <a:lstStyle/>
          <a:p>
            <a:fld id="{0A2503B5-9DA9-44F1-8824-14663F5270FD}"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A90323F1-7FA9-420D-B65C-1E377AB4AC74}" type="datetimeFigureOut">
              <a:rPr lang="en-US" smtClean="0"/>
              <a:pPr/>
              <a:t>8/29/20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A2503B5-9DA9-44F1-8824-14663F5270FD}" type="slidenum">
              <a:rPr lang="en-US" smtClean="0"/>
              <a:pPr/>
              <a:t>‹#›</a:t>
            </a:fld>
            <a:endParaRPr lang="en-US" dirty="0"/>
          </a:p>
        </p:txBody>
      </p:sp>
      <p:sp>
        <p:nvSpPr>
          <p:cNvPr id="9" name="Content Placeholder 8"/>
          <p:cNvSpPr>
            <a:spLocks noGrp="1"/>
          </p:cNvSpPr>
          <p:nvPr>
            <p:ph sz="quarter" idx="1"/>
          </p:nvPr>
        </p:nvSpPr>
        <p:spPr>
          <a:xfrm>
            <a:off x="91440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933950" y="1447800"/>
            <a:ext cx="3749040" cy="45720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273050"/>
            <a:ext cx="7772400" cy="1143000"/>
          </a:xfrm>
        </p:spPr>
        <p:txBody>
          <a:bodyPr anchor="b" anchorCtr="0"/>
          <a:lstStyle>
            <a:lvl1pPr>
              <a:defRPr/>
            </a:lvl1pPr>
          </a:lstStyle>
          <a:p>
            <a:r>
              <a:rPr kumimoji="0" lang="en-US"/>
              <a:t>Click to edit Master title style</a:t>
            </a:r>
          </a:p>
        </p:txBody>
      </p:sp>
      <p:sp>
        <p:nvSpPr>
          <p:cNvPr id="3" name="Text Placeholder 2"/>
          <p:cNvSpPr>
            <a:spLocks noGrp="1"/>
          </p:cNvSpPr>
          <p:nvPr>
            <p:ph type="body" idx="1"/>
          </p:nvPr>
        </p:nvSpPr>
        <p:spPr>
          <a:xfrm>
            <a:off x="9144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953000" y="1447800"/>
            <a:ext cx="3733800" cy="762000"/>
          </a:xfrm>
          <a:noFill/>
          <a:ln w="12700" cap="sq" cmpd="sng" algn="ctr">
            <a:noFill/>
            <a:prstDash val="solid"/>
          </a:ln>
        </p:spPr>
        <p:txBody>
          <a:bodyPr lIns="91440" anchor="b" anchorCtr="0">
            <a:noAutofit/>
          </a:bodyPr>
          <a:lstStyle>
            <a:lvl1pPr marL="0" indent="0">
              <a:buNone/>
              <a:defRPr sz="2400" b="1">
                <a:solidFill>
                  <a:schemeClr val="accent1"/>
                </a:solidFill>
                <a:latin typeface="+mj-lt"/>
                <a:ea typeface="+mj-ea"/>
                <a:cs typeface="+mj-cs"/>
              </a:defRPr>
            </a:lvl1pPr>
            <a:lvl2pPr>
              <a:buNone/>
              <a:defRPr sz="2000" b="1"/>
            </a:lvl2pPr>
            <a:lvl3pPr>
              <a:buNone/>
              <a:defRPr sz="1800" b="1"/>
            </a:lvl3pPr>
            <a:lvl4pPr>
              <a:buNone/>
              <a:defRPr sz="1600" b="1"/>
            </a:lvl4pPr>
            <a:lvl5pPr>
              <a:buNone/>
              <a:defRPr sz="1600" b="1"/>
            </a:lvl5pPr>
          </a:lstStyle>
          <a:p>
            <a:pPr lvl="0" eaLnBrk="1" latinLnBrk="0" hangingPunct="1"/>
            <a:r>
              <a:rPr kumimoji="0" lang="en-US"/>
              <a:t>Click to edit Master text styles</a:t>
            </a:r>
          </a:p>
        </p:txBody>
      </p:sp>
      <p:sp>
        <p:nvSpPr>
          <p:cNvPr id="7" name="Date Placeholder 6"/>
          <p:cNvSpPr>
            <a:spLocks noGrp="1"/>
          </p:cNvSpPr>
          <p:nvPr>
            <p:ph type="dt" sz="half" idx="10"/>
          </p:nvPr>
        </p:nvSpPr>
        <p:spPr/>
        <p:txBody>
          <a:bodyPr/>
          <a:lstStyle/>
          <a:p>
            <a:fld id="{A90323F1-7FA9-420D-B65C-1E377AB4AC74}" type="datetimeFigureOut">
              <a:rPr lang="en-US" smtClean="0"/>
              <a:pPr/>
              <a:t>8/29/20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A2503B5-9DA9-44F1-8824-14663F5270FD}" type="slidenum">
              <a:rPr lang="en-US" smtClean="0"/>
              <a:pPr/>
              <a:t>‹#›</a:t>
            </a:fld>
            <a:endParaRPr lang="en-US" dirty="0"/>
          </a:p>
        </p:txBody>
      </p:sp>
      <p:sp>
        <p:nvSpPr>
          <p:cNvPr id="11" name="Content Placeholder 10"/>
          <p:cNvSpPr>
            <a:spLocks noGrp="1"/>
          </p:cNvSpPr>
          <p:nvPr>
            <p:ph sz="half" idx="2"/>
          </p:nvPr>
        </p:nvSpPr>
        <p:spPr>
          <a:xfrm>
            <a:off x="9144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4"/>
          </p:nvPr>
        </p:nvSpPr>
        <p:spPr>
          <a:xfrm>
            <a:off x="4953000" y="2247900"/>
            <a:ext cx="3733800" cy="38862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A90323F1-7FA9-420D-B65C-1E377AB4AC74}" type="datetimeFigureOut">
              <a:rPr lang="en-US" smtClean="0"/>
              <a:pPr/>
              <a:t>8/29/20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A2503B5-9DA9-44F1-8824-14663F5270FD}"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0323F1-7FA9-420D-B65C-1E377AB4AC74}" type="datetimeFigureOut">
              <a:rPr lang="en-US" smtClean="0"/>
              <a:pPr/>
              <a:t>8/29/20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A2503B5-9DA9-44F1-8824-14663F5270FD}"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9" name="Rounded Rectangle 8"/>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914400" y="273050"/>
            <a:ext cx="7772400" cy="1143000"/>
          </a:xfrm>
        </p:spPr>
        <p:txBody>
          <a:bodyPr anchor="b" anchorCtr="0"/>
          <a:lstStyle>
            <a:lvl1pPr algn="l">
              <a:buNone/>
              <a:defRPr sz="4000" b="0"/>
            </a:lvl1pPr>
          </a:lstStyle>
          <a:p>
            <a:r>
              <a:rPr kumimoji="0" lang="en-US"/>
              <a:t>Click to edit Master title style</a:t>
            </a:r>
          </a:p>
        </p:txBody>
      </p:sp>
      <p:sp>
        <p:nvSpPr>
          <p:cNvPr id="3" name="Text Placeholder 2"/>
          <p:cNvSpPr>
            <a:spLocks noGrp="1"/>
          </p:cNvSpPr>
          <p:nvPr>
            <p:ph type="body" idx="2"/>
          </p:nvPr>
        </p:nvSpPr>
        <p:spPr>
          <a:xfrm>
            <a:off x="914400" y="1600200"/>
            <a:ext cx="1905000" cy="4495800"/>
          </a:xfrm>
        </p:spPr>
        <p:txBody>
          <a:bodyPr/>
          <a:lstStyle>
            <a:lvl1pPr marL="0" indent="0">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A90323F1-7FA9-420D-B65C-1E377AB4AC74}" type="datetimeFigureOut">
              <a:rPr lang="en-US" smtClean="0"/>
              <a:pPr/>
              <a:t>8/29/20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A2503B5-9DA9-44F1-8824-14663F5270FD}" type="slidenum">
              <a:rPr lang="en-US" smtClean="0"/>
              <a:pPr/>
              <a:t>‹#›</a:t>
            </a:fld>
            <a:endParaRPr lang="en-US" dirty="0"/>
          </a:p>
        </p:txBody>
      </p:sp>
      <p:sp>
        <p:nvSpPr>
          <p:cNvPr id="11" name="Content Placeholder 10"/>
          <p:cNvSpPr>
            <a:spLocks noGrp="1"/>
          </p:cNvSpPr>
          <p:nvPr>
            <p:ph sz="quarter" idx="1"/>
          </p:nvPr>
        </p:nvSpPr>
        <p:spPr>
          <a:xfrm>
            <a:off x="2971800" y="1600200"/>
            <a:ext cx="5715000" cy="4495800"/>
          </a:xfrm>
        </p:spPr>
        <p:txBody>
          <a:bodyPr vert="horz"/>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4900550"/>
            <a:ext cx="7315200" cy="522288"/>
          </a:xfrm>
        </p:spPr>
        <p:txBody>
          <a:bodyPr anchor="ctr">
            <a:noAutofit/>
          </a:bodyPr>
          <a:lstStyle>
            <a:lvl1pPr algn="l">
              <a:buNone/>
              <a:defRPr sz="2800" b="0"/>
            </a:lvl1pPr>
          </a:lstStyle>
          <a:p>
            <a:r>
              <a:rPr kumimoji="0" lang="en-US"/>
              <a:t>Click to edit Master title style</a:t>
            </a:r>
          </a:p>
        </p:txBody>
      </p:sp>
      <p:sp>
        <p:nvSpPr>
          <p:cNvPr id="4" name="Text Placeholder 3"/>
          <p:cNvSpPr>
            <a:spLocks noGrp="1"/>
          </p:cNvSpPr>
          <p:nvPr>
            <p:ph type="body" sz="half" idx="2"/>
          </p:nvPr>
        </p:nvSpPr>
        <p:spPr>
          <a:xfrm>
            <a:off x="914400" y="5445825"/>
            <a:ext cx="7315200" cy="685800"/>
          </a:xfrm>
        </p:spPr>
        <p:txBody>
          <a:bodyPr/>
          <a:lstStyle>
            <a:lvl1pPr marL="0" indent="0">
              <a:buFontTx/>
              <a:buNone/>
              <a:defRPr sz="16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A90323F1-7FA9-420D-B65C-1E377AB4AC74}" type="datetimeFigureOut">
              <a:rPr lang="en-US" smtClean="0"/>
              <a:pPr/>
              <a:t>8/29/20</a:t>
            </a:fld>
            <a:endParaRPr lang="en-US" dirty="0"/>
          </a:p>
        </p:txBody>
      </p:sp>
      <p:sp>
        <p:nvSpPr>
          <p:cNvPr id="6" name="Footer Placeholder 5"/>
          <p:cNvSpPr>
            <a:spLocks noGrp="1"/>
          </p:cNvSpPr>
          <p:nvPr>
            <p:ph type="ftr" sz="quarter" idx="11"/>
          </p:nvPr>
        </p:nvSpPr>
        <p:spPr>
          <a:xfrm>
            <a:off x="914400" y="6172200"/>
            <a:ext cx="3886200" cy="457200"/>
          </a:xfrm>
        </p:spPr>
        <p:txBody>
          <a:bodyPr/>
          <a:lstStyle/>
          <a:p>
            <a:endParaRPr lang="en-US" dirty="0"/>
          </a:p>
        </p:txBody>
      </p:sp>
      <p:sp>
        <p:nvSpPr>
          <p:cNvPr id="7" name="Slide Number Placeholder 6"/>
          <p:cNvSpPr>
            <a:spLocks noGrp="1"/>
          </p:cNvSpPr>
          <p:nvPr>
            <p:ph type="sldNum" sz="quarter" idx="12"/>
          </p:nvPr>
        </p:nvSpPr>
        <p:spPr>
          <a:xfrm>
            <a:off x="146304" y="6208776"/>
            <a:ext cx="457200" cy="457200"/>
          </a:xfrm>
        </p:spPr>
        <p:txBody>
          <a:bodyPr/>
          <a:lstStyle/>
          <a:p>
            <a:fld id="{0A2503B5-9DA9-44F1-8824-14663F5270FD}" type="slidenum">
              <a:rPr lang="en-US" smtClean="0"/>
              <a:pPr/>
              <a:t>‹#›</a:t>
            </a:fld>
            <a:endParaRPr lang="en-US" dirty="0"/>
          </a:p>
        </p:txBody>
      </p:sp>
      <p:sp>
        <p:nvSpPr>
          <p:cNvPr id="11" name="Rectangle 10"/>
          <p:cNvSpPr/>
          <p:nvPr/>
        </p:nvSpPr>
        <p:spPr>
          <a:xfrm flipV="1">
            <a:off x="68307" y="4683555"/>
            <a:ext cx="9006840" cy="91440"/>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a:xfrm>
            <a:off x="68508" y="4650474"/>
            <a:ext cx="9006639" cy="45719"/>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Rectangle 12"/>
          <p:cNvSpPr/>
          <p:nvPr/>
        </p:nvSpPr>
        <p:spPr>
          <a:xfrm>
            <a:off x="68510" y="4773224"/>
            <a:ext cx="9006637" cy="48807"/>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Picture Placeholder 2"/>
          <p:cNvSpPr>
            <a:spLocks noGrp="1"/>
          </p:cNvSpPr>
          <p:nvPr>
            <p:ph type="pic" idx="1"/>
          </p:nvPr>
        </p:nvSpPr>
        <p:spPr>
          <a:xfrm>
            <a:off x="68308" y="66675"/>
            <a:ext cx="9001873" cy="4581525"/>
          </a:xfrm>
          <a:prstGeom prst="round2SameRect">
            <a:avLst>
              <a:gd name="adj1" fmla="val 7101"/>
              <a:gd name="adj2" fmla="val 0"/>
            </a:avLst>
          </a:prstGeom>
          <a:solidFill>
            <a:schemeClr val="bg2"/>
          </a:solidFill>
          <a:ln w="6350">
            <a:solidFill>
              <a:schemeClr val="tx1"/>
            </a:solidFill>
          </a:ln>
        </p:spPr>
        <p:txBody>
          <a:bodyPr/>
          <a:lstStyle>
            <a:lvl1pPr marL="0" indent="0">
              <a:buNone/>
              <a:defRPr sz="3200"/>
            </a:lvl1pPr>
          </a:lstStyle>
          <a:p>
            <a:r>
              <a:rPr kumimoji="0" lang="en-US"/>
              <a:t>Click icon to add picture</a:t>
            </a:r>
            <a:endParaRPr kumimoji="0"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useBgFill="1">
        <p:nvSpPr>
          <p:cNvPr id="8" name="Rounded Rectangle 7"/>
          <p:cNvSpPr/>
          <p:nvPr/>
        </p:nvSpPr>
        <p:spPr>
          <a:xfrm>
            <a:off x="64008" y="69755"/>
            <a:ext cx="9013372" cy="6693408"/>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eaLnBrk="1" latinLnBrk="0" hangingPunct="1"/>
            <a:endParaRPr kumimoji="0" lang="en-US"/>
          </a:p>
        </p:txBody>
      </p:sp>
      <p:sp>
        <p:nvSpPr>
          <p:cNvPr id="22" name="Title Placeholder 21"/>
          <p:cNvSpPr>
            <a:spLocks noGrp="1"/>
          </p:cNvSpPr>
          <p:nvPr>
            <p:ph type="title"/>
          </p:nvPr>
        </p:nvSpPr>
        <p:spPr>
          <a:xfrm>
            <a:off x="914400" y="274638"/>
            <a:ext cx="7772400" cy="1143000"/>
          </a:xfrm>
          <a:prstGeom prst="rect">
            <a:avLst/>
          </a:prstGeom>
        </p:spPr>
        <p:txBody>
          <a:bodyPr bIns="91440" anchor="b" anchorCtr="0">
            <a:normAutofit/>
          </a:bodyPr>
          <a:lstStyle/>
          <a:p>
            <a:r>
              <a:rPr kumimoji="0" lang="en-US"/>
              <a:t>Click to edit Master title style</a:t>
            </a:r>
          </a:p>
        </p:txBody>
      </p:sp>
      <p:sp>
        <p:nvSpPr>
          <p:cNvPr id="13" name="Text Placeholder 12"/>
          <p:cNvSpPr>
            <a:spLocks noGrp="1"/>
          </p:cNvSpPr>
          <p:nvPr>
            <p:ph type="body" idx="1"/>
          </p:nvPr>
        </p:nvSpPr>
        <p:spPr>
          <a:xfrm>
            <a:off x="914400" y="1447800"/>
            <a:ext cx="7772400" cy="4572000"/>
          </a:xfrm>
          <a:prstGeom prst="rect">
            <a:avLst/>
          </a:prstGeom>
        </p:spPr>
        <p:txBody>
          <a:bodyPr>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a:off x="6172200" y="6191250"/>
            <a:ext cx="2476500" cy="476250"/>
          </a:xfrm>
          <a:prstGeom prst="rect">
            <a:avLst/>
          </a:prstGeom>
        </p:spPr>
        <p:txBody>
          <a:bodyPr anchor="ctr" anchorCtr="0"/>
          <a:lstStyle>
            <a:lvl1pPr algn="r" eaLnBrk="1" latinLnBrk="0" hangingPunct="1">
              <a:defRPr kumimoji="0" sz="1400">
                <a:solidFill>
                  <a:schemeClr val="tx2"/>
                </a:solidFill>
              </a:defRPr>
            </a:lvl1pPr>
          </a:lstStyle>
          <a:p>
            <a:fld id="{A90323F1-7FA9-420D-B65C-1E377AB4AC74}" type="datetimeFigureOut">
              <a:rPr lang="en-US" smtClean="0"/>
              <a:pPr/>
              <a:t>8/29/20</a:t>
            </a:fld>
            <a:endParaRPr lang="en-US" dirty="0"/>
          </a:p>
        </p:txBody>
      </p:sp>
      <p:sp>
        <p:nvSpPr>
          <p:cNvPr id="3" name="Footer Placeholder 2"/>
          <p:cNvSpPr>
            <a:spLocks noGrp="1"/>
          </p:cNvSpPr>
          <p:nvPr>
            <p:ph type="ftr" sz="quarter" idx="3"/>
          </p:nvPr>
        </p:nvSpPr>
        <p:spPr>
          <a:xfrm>
            <a:off x="914400" y="6172200"/>
            <a:ext cx="3962400" cy="457200"/>
          </a:xfrm>
          <a:prstGeom prst="rect">
            <a:avLst/>
          </a:prstGeom>
        </p:spPr>
        <p:txBody>
          <a:bodyPr anchor="ctr" anchorCtr="0"/>
          <a:lstStyle>
            <a:lvl1pPr eaLnBrk="1" latinLnBrk="0" hangingPunct="1">
              <a:defRPr kumimoji="0" sz="1400">
                <a:solidFill>
                  <a:schemeClr val="tx2"/>
                </a:solidFill>
              </a:defRPr>
            </a:lvl1pPr>
          </a:lstStyle>
          <a:p>
            <a:endParaRPr lang="en-US" dirty="0"/>
          </a:p>
        </p:txBody>
      </p:sp>
      <p:sp>
        <p:nvSpPr>
          <p:cNvPr id="23" name="Slide Number Placeholder 22"/>
          <p:cNvSpPr>
            <a:spLocks noGrp="1"/>
          </p:cNvSpPr>
          <p:nvPr>
            <p:ph type="sldNum" sz="quarter" idx="4"/>
          </p:nvPr>
        </p:nvSpPr>
        <p:spPr>
          <a:xfrm>
            <a:off x="146304" y="6210300"/>
            <a:ext cx="457200" cy="457200"/>
          </a:xfrm>
          <a:prstGeom prst="ellipse">
            <a:avLst/>
          </a:prstGeom>
          <a:solidFill>
            <a:schemeClr val="accent1"/>
          </a:solidFill>
        </p:spPr>
        <p:txBody>
          <a:bodyPr wrap="none" lIns="0" tIns="0" rIns="0" bIns="0" anchor="ctr" anchorCtr="1">
            <a:noAutofit/>
          </a:bodyPr>
          <a:lstStyle>
            <a:lvl1pPr algn="ctr" eaLnBrk="1" latinLnBrk="0" hangingPunct="1">
              <a:defRPr kumimoji="0" sz="1400">
                <a:solidFill>
                  <a:srgbClr val="FFFFFF"/>
                </a:solidFill>
                <a:latin typeface="+mj-lt"/>
                <a:ea typeface="+mj-ea"/>
                <a:cs typeface="+mj-cs"/>
              </a:defRPr>
            </a:lvl1pPr>
          </a:lstStyle>
          <a:p>
            <a:fld id="{0A2503B5-9DA9-44F1-8824-14663F5270FD}"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274320" indent="-274320" algn="l" rtl="0" eaLnBrk="1" latinLnBrk="0" hangingPunct="1">
        <a:spcBef>
          <a:spcPts val="580"/>
        </a:spcBef>
        <a:buClr>
          <a:schemeClr val="accent1"/>
        </a:buClr>
        <a:buSzPct val="85000"/>
        <a:buFont typeface="Wingdings 2"/>
        <a:buChar char=""/>
        <a:defRPr kumimoji="0" sz="2600" kern="1200">
          <a:solidFill>
            <a:schemeClr val="tx1"/>
          </a:solidFill>
          <a:latin typeface="+mn-lt"/>
          <a:ea typeface="+mn-ea"/>
          <a:cs typeface="+mn-cs"/>
        </a:defRPr>
      </a:lvl1pPr>
      <a:lvl2pPr marL="548640" indent="-228600" algn="l" rtl="0" eaLnBrk="1" latinLnBrk="0" hangingPunct="1">
        <a:spcBef>
          <a:spcPts val="370"/>
        </a:spcBef>
        <a:buClr>
          <a:schemeClr val="accent2"/>
        </a:buClr>
        <a:buSzPct val="85000"/>
        <a:buFont typeface="Wingdings 2"/>
        <a:buChar char=""/>
        <a:defRPr kumimoji="0" sz="2400" kern="1200">
          <a:solidFill>
            <a:schemeClr val="tx1"/>
          </a:solidFill>
          <a:latin typeface="+mn-lt"/>
          <a:ea typeface="+mn-ea"/>
          <a:cs typeface="+mn-cs"/>
        </a:defRPr>
      </a:lvl2pPr>
      <a:lvl3pPr marL="822960" indent="-228600" algn="l" rtl="0" eaLnBrk="1" latinLnBrk="0" hangingPunct="1">
        <a:spcBef>
          <a:spcPts val="370"/>
        </a:spcBef>
        <a:buClr>
          <a:schemeClr val="accent1">
            <a:tint val="60000"/>
          </a:schemeClr>
        </a:buClr>
        <a:buSzPct val="85000"/>
        <a:buFont typeface="Wingdings 2"/>
        <a:buChar char=""/>
        <a:defRPr kumimoji="0" sz="2000" kern="1200">
          <a:solidFill>
            <a:schemeClr val="tx1"/>
          </a:solidFill>
          <a:latin typeface="+mn-lt"/>
          <a:ea typeface="+mn-ea"/>
          <a:cs typeface="+mn-cs"/>
        </a:defRPr>
      </a:lvl3pPr>
      <a:lvl4pPr marL="1097280" indent="-228600" algn="l" rtl="0" eaLnBrk="1" latinLnBrk="0" hangingPunct="1">
        <a:spcBef>
          <a:spcPts val="370"/>
        </a:spcBef>
        <a:buClr>
          <a:schemeClr val="accent3"/>
        </a:buClr>
        <a:buSzPct val="80000"/>
        <a:buFont typeface="Wingdings 2"/>
        <a:buChar char=""/>
        <a:defRPr kumimoji="0" sz="2000" kern="1200">
          <a:solidFill>
            <a:schemeClr val="tx1"/>
          </a:solidFill>
          <a:latin typeface="+mn-lt"/>
          <a:ea typeface="+mn-ea"/>
          <a:cs typeface="+mn-cs"/>
        </a:defRPr>
      </a:lvl4pPr>
      <a:lvl5pPr marL="1371600" indent="-228600" algn="l" rtl="0" eaLnBrk="1" latinLnBrk="0" hangingPunct="1">
        <a:spcBef>
          <a:spcPts val="370"/>
        </a:spcBef>
        <a:buClr>
          <a:schemeClr val="accent3"/>
        </a:buClr>
        <a:buFontTx/>
        <a:buChar char="o"/>
        <a:defRPr kumimoji="0" sz="2000" kern="1200">
          <a:solidFill>
            <a:schemeClr val="tx1"/>
          </a:solidFill>
          <a:latin typeface="+mn-lt"/>
          <a:ea typeface="+mn-ea"/>
          <a:cs typeface="+mn-cs"/>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6.tiff"/></Relationships>
</file>

<file path=ppt/slides/_rels/slide1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6.tiff"/><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11.tiff"/></Relationships>
</file>

<file path=ppt/slides/_rels/slide2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5.tiff"/><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12.tiff"/></Relationships>
</file>

<file path=ppt/slides/_rels/slide2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11.tiff"/><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6.tiff"/><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9.tiff"/><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15.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12.tiff"/></Relationships>
</file>

<file path=ppt/slides/_rels/slide3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2.tiff"/><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3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6.tiff"/><Relationship Id="rId1" Type="http://schemas.openxmlformats.org/officeDocument/2006/relationships/slideLayout" Target="../slideLayouts/slideLayout2.xml"/><Relationship Id="rId6" Type="http://schemas.openxmlformats.org/officeDocument/2006/relationships/image" Target="../media/image3.jpg"/><Relationship Id="rId5" Type="http://schemas.openxmlformats.org/officeDocument/2006/relationships/image" Target="../media/image11.tiff"/><Relationship Id="rId4" Type="http://schemas.openxmlformats.org/officeDocument/2006/relationships/image" Target="../media/image12.tif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57400" y="2514600"/>
            <a:ext cx="5334000" cy="1569660"/>
          </a:xfrm>
          <a:prstGeom prst="rect">
            <a:avLst/>
          </a:prstGeom>
          <a:noFill/>
        </p:spPr>
        <p:txBody>
          <a:bodyPr wrap="square" rtlCol="0">
            <a:spAutoFit/>
          </a:bodyPr>
          <a:lstStyle/>
          <a:p>
            <a:r>
              <a:rPr lang="en-US" sz="9600" b="1" dirty="0">
                <a:solidFill>
                  <a:srgbClr val="7030A0"/>
                </a:solidFill>
              </a:rPr>
              <a:t>Lecture 2</a:t>
            </a:r>
          </a:p>
        </p:txBody>
      </p:sp>
    </p:spTree>
    <p:extLst>
      <p:ext uri="{BB962C8B-B14F-4D97-AF65-F5344CB8AC3E}">
        <p14:creationId xmlns:p14="http://schemas.microsoft.com/office/powerpoint/2010/main" val="1883181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Inheritance Example</a:t>
            </a:r>
          </a:p>
        </p:txBody>
      </p:sp>
      <p:sp>
        <p:nvSpPr>
          <p:cNvPr id="3" name="Content Placeholder 2"/>
          <p:cNvSpPr>
            <a:spLocks noGrp="1"/>
          </p:cNvSpPr>
          <p:nvPr>
            <p:ph sz="quarter" idx="1"/>
          </p:nvPr>
        </p:nvSpPr>
        <p:spPr/>
        <p:txBody>
          <a:bodyPr>
            <a:normAutofit fontScale="92500" lnSpcReduction="10000"/>
          </a:bodyPr>
          <a:lstStyle/>
          <a:p>
            <a:pPr>
              <a:buNone/>
            </a:pPr>
            <a:r>
              <a:rPr lang="en-US" dirty="0"/>
              <a:t>public class Television extends Product {</a:t>
            </a:r>
          </a:p>
          <a:p>
            <a:pPr>
              <a:buNone/>
            </a:pPr>
            <a:r>
              <a:rPr lang="en-US" dirty="0"/>
              <a:t>  private String model;</a:t>
            </a:r>
          </a:p>
          <a:p>
            <a:pPr>
              <a:buNone/>
            </a:pPr>
            <a:r>
              <a:rPr lang="en-US" dirty="0"/>
              <a:t>  public Television(String model, String manufacturer, </a:t>
            </a:r>
          </a:p>
          <a:p>
            <a:pPr>
              <a:buNone/>
            </a:pPr>
            <a:r>
              <a:rPr lang="en-US" dirty="0"/>
              <a:t>                                double price) {</a:t>
            </a:r>
          </a:p>
          <a:p>
            <a:pPr>
              <a:buNone/>
            </a:pPr>
            <a:r>
              <a:rPr lang="en-US" dirty="0"/>
              <a:t>    super(manufacturer, price);</a:t>
            </a:r>
          </a:p>
          <a:p>
            <a:pPr>
              <a:buNone/>
            </a:pPr>
            <a:r>
              <a:rPr lang="en-US" dirty="0"/>
              <a:t>    </a:t>
            </a:r>
            <a:r>
              <a:rPr lang="en-US" dirty="0" err="1"/>
              <a:t>this.model</a:t>
            </a:r>
            <a:r>
              <a:rPr lang="en-US" dirty="0"/>
              <a:t> = model;</a:t>
            </a:r>
          </a:p>
          <a:p>
            <a:pPr>
              <a:buNone/>
            </a:pPr>
            <a:r>
              <a:rPr lang="en-US" dirty="0"/>
              <a:t>  }</a:t>
            </a:r>
          </a:p>
          <a:p>
            <a:pPr>
              <a:buNone/>
            </a:pPr>
            <a:r>
              <a:rPr lang="en-US" dirty="0"/>
              <a:t>  public String </a:t>
            </a:r>
            <a:r>
              <a:rPr lang="en-US" dirty="0" err="1"/>
              <a:t>toString</a:t>
            </a:r>
            <a:r>
              <a:rPr lang="en-US" dirty="0"/>
              <a:t>() {</a:t>
            </a:r>
          </a:p>
          <a:p>
            <a:pPr>
              <a:buNone/>
            </a:pPr>
            <a:r>
              <a:rPr lang="en-US" dirty="0"/>
              <a:t>    return </a:t>
            </a:r>
            <a:r>
              <a:rPr lang="en-US" dirty="0" err="1"/>
              <a:t>super.toString</a:t>
            </a:r>
            <a:r>
              <a:rPr lang="en-US" dirty="0"/>
              <a:t>() + " model: " + model;</a:t>
            </a:r>
          </a:p>
          <a:p>
            <a:pPr>
              <a:buNone/>
            </a:pPr>
            <a:r>
              <a:rPr lang="en-US" dirty="0"/>
              <a:t>  }</a:t>
            </a:r>
          </a:p>
          <a:p>
            <a:pPr>
              <a:buNone/>
            </a:pPr>
            <a:r>
              <a:rPr lang="en-US" dirty="0"/>
              <a:t>}</a:t>
            </a:r>
          </a:p>
        </p:txBody>
      </p:sp>
    </p:spTree>
    <p:extLst>
      <p:ext uri="{BB962C8B-B14F-4D97-AF65-F5344CB8AC3E}">
        <p14:creationId xmlns:p14="http://schemas.microsoft.com/office/powerpoint/2010/main" val="685775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Inheritance Example</a:t>
            </a:r>
          </a:p>
        </p:txBody>
      </p:sp>
      <p:sp>
        <p:nvSpPr>
          <p:cNvPr id="3" name="Content Placeholder 2"/>
          <p:cNvSpPr>
            <a:spLocks noGrp="1"/>
          </p:cNvSpPr>
          <p:nvPr>
            <p:ph sz="quarter" idx="1"/>
          </p:nvPr>
        </p:nvSpPr>
        <p:spPr/>
        <p:txBody>
          <a:bodyPr>
            <a:normAutofit fontScale="92500" lnSpcReduction="10000"/>
          </a:bodyPr>
          <a:lstStyle/>
          <a:p>
            <a:pPr marL="0" indent="0">
              <a:buNone/>
            </a:pPr>
            <a:r>
              <a:rPr lang="en-US" dirty="0"/>
              <a:t>public interface I {</a:t>
            </a:r>
          </a:p>
          <a:p>
            <a:pPr marL="0" indent="0">
              <a:buNone/>
            </a:pPr>
            <a:r>
              <a:rPr lang="en-US" dirty="0"/>
              <a:t>	// details of I</a:t>
            </a:r>
          </a:p>
          <a:p>
            <a:pPr marL="0" indent="0">
              <a:buNone/>
            </a:pPr>
            <a:r>
              <a:rPr lang="en-US" dirty="0"/>
              <a:t>}</a:t>
            </a:r>
          </a:p>
          <a:p>
            <a:pPr marL="0" indent="0">
              <a:buNone/>
            </a:pPr>
            <a:r>
              <a:rPr lang="en-US" dirty="0"/>
              <a:t>public class A implements I {</a:t>
            </a:r>
          </a:p>
          <a:p>
            <a:pPr marL="0" indent="0">
              <a:buNone/>
            </a:pPr>
            <a:r>
              <a:rPr lang="en-US" dirty="0"/>
              <a:t>	//code for A</a:t>
            </a:r>
          </a:p>
          <a:p>
            <a:pPr marL="0" indent="0">
              <a:buNone/>
            </a:pPr>
            <a:r>
              <a:rPr lang="en-US" dirty="0"/>
              <a:t>}</a:t>
            </a:r>
          </a:p>
          <a:p>
            <a:pPr marL="0" indent="0">
              <a:buNone/>
            </a:pPr>
            <a:r>
              <a:rPr lang="en-US" dirty="0"/>
              <a:t>public class B implements I {</a:t>
            </a:r>
          </a:p>
          <a:p>
            <a:pPr marL="0" indent="0">
              <a:buNone/>
            </a:pPr>
            <a:r>
              <a:rPr lang="en-US" dirty="0"/>
              <a:t>	//code for B</a:t>
            </a:r>
          </a:p>
          <a:p>
            <a:pPr marL="0" indent="0">
              <a:buNone/>
            </a:pPr>
            <a:r>
              <a:rPr lang="en-US" dirty="0"/>
              <a:t>}</a:t>
            </a:r>
          </a:p>
          <a:p>
            <a:pPr marL="0" indent="0">
              <a:buNone/>
            </a:pPr>
            <a:r>
              <a:rPr lang="en-US" dirty="0"/>
              <a:t>I i1 = new A(); // i1 holds a reference to an object of type A</a:t>
            </a:r>
          </a:p>
          <a:p>
            <a:pPr marL="0" indent="0">
              <a:buNone/>
            </a:pPr>
            <a:r>
              <a:rPr lang="en-US" dirty="0"/>
              <a:t>I i2 = new B(); // i2 holds a reference to an object of type B</a:t>
            </a:r>
          </a:p>
        </p:txBody>
      </p:sp>
    </p:spTree>
    <p:extLst>
      <p:ext uri="{BB962C8B-B14F-4D97-AF65-F5344CB8AC3E}">
        <p14:creationId xmlns:p14="http://schemas.microsoft.com/office/powerpoint/2010/main" val="2417543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7200" b="1" dirty="0">
                <a:solidFill>
                  <a:srgbClr val="FF0000"/>
                </a:solidFill>
              </a:rPr>
              <a:t>Polymorphism </a:t>
            </a:r>
          </a:p>
          <a:p>
            <a:pPr marL="0" indent="0" algn="ctr">
              <a:buNone/>
            </a:pPr>
            <a:r>
              <a:rPr lang="en-US" sz="7200" b="1" dirty="0">
                <a:solidFill>
                  <a:srgbClr val="FF0000"/>
                </a:solidFill>
              </a:rPr>
              <a:t>and Dynamic Binding</a:t>
            </a:r>
          </a:p>
        </p:txBody>
      </p:sp>
      <p:sp>
        <p:nvSpPr>
          <p:cNvPr id="4" name="Subtitle 2"/>
          <p:cNvSpPr txBox="1">
            <a:spLocks/>
          </p:cNvSpPr>
          <p:nvPr/>
        </p:nvSpPr>
        <p:spPr>
          <a:xfrm>
            <a:off x="1492898" y="4982547"/>
            <a:ext cx="6858000" cy="1018203"/>
          </a:xfrm>
          <a:prstGeom prst="rect">
            <a:avLst/>
          </a:prstGeom>
        </p:spPr>
        <p:txBody>
          <a:bodyPr vert="horz" lIns="68580" tIns="34290" rIns="68580" bIns="3429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endParaRPr lang="en-US" sz="2100" dirty="0"/>
          </a:p>
          <a:p>
            <a:pPr marL="0" indent="0">
              <a:buNone/>
            </a:pPr>
            <a:r>
              <a:rPr lang="en-US" sz="2100" dirty="0"/>
              <a:t>Graphics from publicly available files on the Internet</a:t>
            </a:r>
          </a:p>
          <a:p>
            <a:pPr marL="0" indent="0">
              <a:buNone/>
            </a:pPr>
            <a:r>
              <a:rPr lang="en-US" sz="2100" dirty="0"/>
              <a:t>Through a Practical Example</a:t>
            </a:r>
          </a:p>
        </p:txBody>
      </p:sp>
    </p:spTree>
    <p:extLst>
      <p:ext uri="{BB962C8B-B14F-4D97-AF65-F5344CB8AC3E}">
        <p14:creationId xmlns:p14="http://schemas.microsoft.com/office/powerpoint/2010/main" val="4975288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 offers beverages</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42479" y="2448520"/>
            <a:ext cx="4181707" cy="3412162"/>
          </a:xfrm>
        </p:spPr>
      </p:pic>
      <p:sp>
        <p:nvSpPr>
          <p:cNvPr id="8" name="Footer Placeholder 7"/>
          <p:cNvSpPr>
            <a:spLocks noGrp="1"/>
          </p:cNvSpPr>
          <p:nvPr>
            <p:ph type="ftr" sz="quarter" idx="11"/>
          </p:nvPr>
        </p:nvSpPr>
        <p:spPr/>
        <p:txBody>
          <a:bodyPr/>
          <a:lstStyle/>
          <a:p>
            <a:r>
              <a:rPr lang="en-US"/>
              <a:t>CopyRight Brahma Dathan</a:t>
            </a:r>
          </a:p>
        </p:txBody>
      </p:sp>
    </p:spTree>
    <p:extLst>
      <p:ext uri="{BB962C8B-B14F-4D97-AF65-F5344CB8AC3E}">
        <p14:creationId xmlns:p14="http://schemas.microsoft.com/office/powerpoint/2010/main" val="2711888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Remember this correspondence</a:t>
            </a:r>
          </a:p>
        </p:txBody>
      </p:sp>
      <p:sp>
        <p:nvSpPr>
          <p:cNvPr id="3" name="Content Placeholder 2"/>
          <p:cNvSpPr>
            <a:spLocks noGrp="1"/>
          </p:cNvSpPr>
          <p:nvPr>
            <p:ph idx="1"/>
          </p:nvPr>
        </p:nvSpPr>
        <p:spPr/>
        <p:txBody>
          <a:bodyPr/>
          <a:lstStyle/>
          <a:p>
            <a:pPr marL="0" indent="0">
              <a:buNone/>
            </a:pPr>
            <a:r>
              <a:rPr lang="en-US" dirty="0">
                <a:latin typeface="American Typewriter" charset="0"/>
                <a:ea typeface="American Typewriter" charset="0"/>
                <a:cs typeface="American Typewriter" charset="0"/>
              </a:rPr>
              <a:t>Each product (</a:t>
            </a:r>
            <a:r>
              <a:rPr lang="en-US" dirty="0" err="1">
                <a:latin typeface="American Typewriter" charset="0"/>
                <a:ea typeface="American Typewriter" charset="0"/>
                <a:cs typeface="American Typewriter" charset="0"/>
              </a:rPr>
              <a:t>eg</a:t>
            </a:r>
            <a:r>
              <a:rPr lang="en-US" dirty="0">
                <a:latin typeface="American Typewriter" charset="0"/>
                <a:ea typeface="American Typewriter" charset="0"/>
                <a:cs typeface="American Typewriter" charset="0"/>
              </a:rPr>
              <a:t> a specific bottle of orange juice is like an object</a:t>
            </a:r>
          </a:p>
          <a:p>
            <a:pPr marL="0" indent="0">
              <a:buNone/>
            </a:pPr>
            <a:r>
              <a:rPr lang="en-US" dirty="0">
                <a:latin typeface="American Typewriter" charset="0"/>
                <a:ea typeface="American Typewriter" charset="0"/>
                <a:cs typeface="American Typewriter" charset="0"/>
              </a:rPr>
              <a:t>Each type of product is like a class (Coffee, Beverage, etc.)</a:t>
            </a:r>
          </a:p>
          <a:p>
            <a:pPr marL="0" indent="0">
              <a:buNone/>
            </a:pPr>
            <a:r>
              <a:rPr lang="en-US" dirty="0">
                <a:latin typeface="American Typewriter" charset="0"/>
                <a:ea typeface="American Typewriter" charset="0"/>
                <a:cs typeface="American Typewriter" charset="0"/>
              </a:rPr>
              <a:t>Each container is like a reference variable</a:t>
            </a:r>
          </a:p>
        </p:txBody>
      </p:sp>
      <p:sp>
        <p:nvSpPr>
          <p:cNvPr id="4" name="Footer Placeholder 3"/>
          <p:cNvSpPr>
            <a:spLocks noGrp="1"/>
          </p:cNvSpPr>
          <p:nvPr>
            <p:ph type="ftr" sz="quarter" idx="11"/>
          </p:nvPr>
        </p:nvSpPr>
        <p:spPr/>
        <p:txBody>
          <a:bodyPr/>
          <a:lstStyle/>
          <a:p>
            <a:r>
              <a:rPr lang="en-US"/>
              <a:t>CopyRight Brahma Dathan</a:t>
            </a:r>
          </a:p>
        </p:txBody>
      </p:sp>
      <p:pic>
        <p:nvPicPr>
          <p:cNvPr id="5" name="Content Placeholder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87009" y="3638125"/>
            <a:ext cx="2769982" cy="2260232"/>
          </a:xfrm>
          <a:prstGeom prst="rect">
            <a:avLst/>
          </a:prstGeom>
        </p:spPr>
      </p:pic>
    </p:spTree>
    <p:extLst>
      <p:ext uri="{BB962C8B-B14F-4D97-AF65-F5344CB8AC3E}">
        <p14:creationId xmlns:p14="http://schemas.microsoft.com/office/powerpoint/2010/main" val="2169684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Relate these to object-oriented concepts</a:t>
            </a:r>
          </a:p>
        </p:txBody>
      </p:sp>
      <p:sp>
        <p:nvSpPr>
          <p:cNvPr id="3" name="Content Placeholder 2"/>
          <p:cNvSpPr>
            <a:spLocks noGrp="1"/>
          </p:cNvSpPr>
          <p:nvPr>
            <p:ph idx="1"/>
          </p:nvPr>
        </p:nvSpPr>
        <p:spPr/>
        <p:txBody>
          <a:bodyPr>
            <a:normAutofit/>
          </a:bodyPr>
          <a:lstStyle/>
          <a:p>
            <a:pPr marL="0" indent="0">
              <a:buNone/>
            </a:pPr>
            <a:r>
              <a:rPr lang="en-US" sz="2400" dirty="0">
                <a:latin typeface="American Typewriter" charset="0"/>
                <a:ea typeface="American Typewriter" charset="0"/>
                <a:cs typeface="American Typewriter" charset="0"/>
              </a:rPr>
              <a:t>Some beverage is poured into a certain beverage holder. (</a:t>
            </a:r>
            <a:r>
              <a:rPr lang="en-US" sz="2400" b="1" dirty="0">
                <a:solidFill>
                  <a:srgbClr val="0070C0"/>
                </a:solidFill>
                <a:latin typeface="American Typewriter" charset="0"/>
                <a:ea typeface="American Typewriter" charset="0"/>
                <a:cs typeface="American Typewriter" charset="0"/>
              </a:rPr>
              <a:t>An object is stored into a reference variable</a:t>
            </a:r>
            <a:r>
              <a:rPr lang="en-US" sz="2400" dirty="0">
                <a:latin typeface="American Typewriter" charset="0"/>
                <a:ea typeface="American Typewriter" charset="0"/>
                <a:cs typeface="American Typewriter" charset="0"/>
              </a:rPr>
              <a:t>.)</a:t>
            </a:r>
          </a:p>
          <a:p>
            <a:pPr marL="0" indent="0">
              <a:buNone/>
            </a:pPr>
            <a:endParaRPr lang="en-US" sz="2400" dirty="0">
              <a:latin typeface="American Typewriter" charset="0"/>
              <a:ea typeface="American Typewriter" charset="0"/>
              <a:cs typeface="American Typewriter" charset="0"/>
            </a:endParaRPr>
          </a:p>
          <a:p>
            <a:pPr marL="0" indent="0">
              <a:buNone/>
            </a:pPr>
            <a:r>
              <a:rPr lang="en-US" sz="2400" dirty="0">
                <a:latin typeface="American Typewriter" charset="0"/>
                <a:ea typeface="American Typewriter" charset="0"/>
                <a:cs typeface="American Typewriter" charset="0"/>
              </a:rPr>
              <a:t>Can you tell without seeing the drink, but simply by looking at its container, what type of drink it is? (</a:t>
            </a:r>
            <a:r>
              <a:rPr lang="en-US" sz="2400" b="1" dirty="0">
                <a:solidFill>
                  <a:srgbClr val="0070C0"/>
                </a:solidFill>
                <a:latin typeface="American Typewriter" charset="0"/>
                <a:ea typeface="American Typewriter" charset="0"/>
                <a:cs typeface="American Typewriter" charset="0"/>
              </a:rPr>
              <a:t>Related to polymorphism</a:t>
            </a:r>
            <a:r>
              <a:rPr lang="en-US" sz="2400" dirty="0">
                <a:latin typeface="American Typewriter" charset="0"/>
                <a:ea typeface="American Typewriter" charset="0"/>
                <a:cs typeface="American Typewriter" charset="0"/>
              </a:rPr>
              <a:t>.)</a:t>
            </a:r>
          </a:p>
          <a:p>
            <a:pPr marL="0" indent="0">
              <a:buNone/>
            </a:pPr>
            <a:endParaRPr lang="en-US" sz="2400" dirty="0">
              <a:latin typeface="American Typewriter" charset="0"/>
              <a:ea typeface="American Typewriter" charset="0"/>
              <a:cs typeface="American Typewriter" charset="0"/>
            </a:endParaRPr>
          </a:p>
          <a:p>
            <a:pPr marL="0" indent="0">
              <a:buNone/>
            </a:pPr>
            <a:r>
              <a:rPr lang="en-US" sz="2400" dirty="0">
                <a:latin typeface="American Typewriter" charset="0"/>
                <a:ea typeface="American Typewriter" charset="0"/>
                <a:cs typeface="American Typewriter" charset="0"/>
              </a:rPr>
              <a:t>Should you be able to tell what kind of beverage it is, simply by drinking from a holder, even if you are blindfolded? (</a:t>
            </a:r>
            <a:r>
              <a:rPr lang="en-US" sz="2400" b="1" dirty="0">
                <a:solidFill>
                  <a:srgbClr val="0070C0"/>
                </a:solidFill>
                <a:latin typeface="American Typewriter" charset="0"/>
                <a:ea typeface="American Typewriter" charset="0"/>
                <a:cs typeface="American Typewriter" charset="0"/>
              </a:rPr>
              <a:t>Related to dynamic binding</a:t>
            </a:r>
            <a:r>
              <a:rPr lang="en-US" sz="2400" dirty="0">
                <a:latin typeface="American Typewriter" charset="0"/>
                <a:ea typeface="American Typewriter" charset="0"/>
                <a:cs typeface="American Typewriter" charset="0"/>
              </a:rPr>
              <a:t>.)</a:t>
            </a:r>
          </a:p>
        </p:txBody>
      </p:sp>
      <p:sp>
        <p:nvSpPr>
          <p:cNvPr id="5" name="Footer Placeholder 4"/>
          <p:cNvSpPr>
            <a:spLocks noGrp="1"/>
          </p:cNvSpPr>
          <p:nvPr>
            <p:ph type="ftr" sz="quarter" idx="11"/>
          </p:nvPr>
        </p:nvSpPr>
        <p:spPr/>
        <p:txBody>
          <a:bodyPr/>
          <a:lstStyle/>
          <a:p>
            <a:r>
              <a:rPr lang="en-US"/>
              <a:t>CopyRight Brahma Dathan</a:t>
            </a:r>
          </a:p>
        </p:txBody>
      </p:sp>
    </p:spTree>
    <p:extLst>
      <p:ext uri="{BB962C8B-B14F-4D97-AF65-F5344CB8AC3E}">
        <p14:creationId xmlns:p14="http://schemas.microsoft.com/office/powerpoint/2010/main" val="20753915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Declarations</a:t>
            </a:r>
          </a:p>
        </p:txBody>
      </p:sp>
      <p:sp>
        <p:nvSpPr>
          <p:cNvPr id="3" name="Content Placeholder 2"/>
          <p:cNvSpPr>
            <a:spLocks noGrp="1"/>
          </p:cNvSpPr>
          <p:nvPr>
            <p:ph idx="1"/>
          </p:nvPr>
        </p:nvSpPr>
        <p:spPr>
          <a:xfrm>
            <a:off x="1767840" y="2226469"/>
            <a:ext cx="6747510" cy="3263504"/>
          </a:xfrm>
        </p:spPr>
        <p:txBody>
          <a:bodyPr>
            <a:normAutofit fontScale="92500" lnSpcReduction="10000"/>
          </a:bodyPr>
          <a:lstStyle/>
          <a:p>
            <a:pPr marL="0" indent="0">
              <a:buNone/>
            </a:pPr>
            <a:r>
              <a:rPr lang="en-US" sz="2400" dirty="0">
                <a:latin typeface="American Typewriter" charset="0"/>
                <a:ea typeface="American Typewriter" charset="0"/>
                <a:cs typeface="American Typewriter" charset="0"/>
              </a:rPr>
              <a:t>public class Beverage {</a:t>
            </a:r>
          </a:p>
          <a:p>
            <a:pPr marL="0" indent="0">
              <a:buNone/>
            </a:pPr>
            <a:r>
              <a:rPr lang="en-US" sz="2400" dirty="0">
                <a:latin typeface="American Typewriter" charset="0"/>
                <a:ea typeface="American Typewriter" charset="0"/>
                <a:cs typeface="American Typewriter" charset="0"/>
              </a:rPr>
              <a:t>}</a:t>
            </a:r>
          </a:p>
          <a:p>
            <a:pPr marL="0" indent="0">
              <a:buNone/>
            </a:pPr>
            <a:endParaRPr lang="en-US" sz="2400" dirty="0">
              <a:latin typeface="American Typewriter" charset="0"/>
              <a:ea typeface="American Typewriter" charset="0"/>
              <a:cs typeface="American Typewriter" charset="0"/>
            </a:endParaRPr>
          </a:p>
          <a:p>
            <a:pPr marL="0" indent="0">
              <a:buNone/>
            </a:pPr>
            <a:r>
              <a:rPr lang="en-US" sz="2400" dirty="0">
                <a:solidFill>
                  <a:srgbClr val="C00000"/>
                </a:solidFill>
                <a:latin typeface="American Typewriter" charset="0"/>
                <a:ea typeface="American Typewriter" charset="0"/>
                <a:cs typeface="American Typewriter" charset="0"/>
              </a:rPr>
              <a:t>public class </a:t>
            </a:r>
            <a:r>
              <a:rPr lang="en-US" sz="2400" dirty="0" err="1">
                <a:solidFill>
                  <a:srgbClr val="C00000"/>
                </a:solidFill>
                <a:latin typeface="American Typewriter" charset="0"/>
                <a:ea typeface="American Typewriter" charset="0"/>
                <a:cs typeface="American Typewriter" charset="0"/>
              </a:rPr>
              <a:t>HotBeverage</a:t>
            </a:r>
            <a:r>
              <a:rPr lang="en-US" sz="2400" dirty="0">
                <a:solidFill>
                  <a:srgbClr val="C00000"/>
                </a:solidFill>
                <a:latin typeface="American Typewriter" charset="0"/>
                <a:ea typeface="American Typewriter" charset="0"/>
                <a:cs typeface="American Typewriter" charset="0"/>
              </a:rPr>
              <a:t> extends Beverage {</a:t>
            </a:r>
          </a:p>
          <a:p>
            <a:pPr marL="0" indent="0">
              <a:buNone/>
            </a:pPr>
            <a:r>
              <a:rPr lang="en-US" sz="2400" dirty="0">
                <a:solidFill>
                  <a:srgbClr val="C00000"/>
                </a:solidFill>
                <a:latin typeface="American Typewriter" charset="0"/>
                <a:ea typeface="American Typewriter" charset="0"/>
                <a:cs typeface="American Typewriter" charset="0"/>
              </a:rPr>
              <a:t>}</a:t>
            </a:r>
          </a:p>
          <a:p>
            <a:pPr marL="0" indent="0">
              <a:buNone/>
            </a:pPr>
            <a:endParaRPr lang="en-US" sz="2400" dirty="0">
              <a:latin typeface="American Typewriter" charset="0"/>
              <a:ea typeface="American Typewriter" charset="0"/>
              <a:cs typeface="American Typewriter" charset="0"/>
            </a:endParaRPr>
          </a:p>
          <a:p>
            <a:pPr marL="0" indent="0">
              <a:buNone/>
            </a:pPr>
            <a:r>
              <a:rPr lang="en-US" sz="2400" dirty="0">
                <a:solidFill>
                  <a:srgbClr val="7030A0"/>
                </a:solidFill>
                <a:latin typeface="American Typewriter" charset="0"/>
                <a:ea typeface="American Typewriter" charset="0"/>
                <a:cs typeface="American Typewriter" charset="0"/>
              </a:rPr>
              <a:t>public class </a:t>
            </a:r>
            <a:r>
              <a:rPr lang="en-US" sz="2400" dirty="0" err="1">
                <a:solidFill>
                  <a:srgbClr val="7030A0"/>
                </a:solidFill>
                <a:latin typeface="American Typewriter" charset="0"/>
                <a:ea typeface="American Typewriter" charset="0"/>
                <a:cs typeface="American Typewriter" charset="0"/>
              </a:rPr>
              <a:t>ColdBeverage</a:t>
            </a:r>
            <a:r>
              <a:rPr lang="en-US" sz="2400" dirty="0">
                <a:solidFill>
                  <a:srgbClr val="7030A0"/>
                </a:solidFill>
                <a:latin typeface="American Typewriter" charset="0"/>
                <a:ea typeface="American Typewriter" charset="0"/>
                <a:cs typeface="American Typewriter" charset="0"/>
              </a:rPr>
              <a:t> extends Beverage {</a:t>
            </a:r>
          </a:p>
          <a:p>
            <a:pPr marL="0" indent="0">
              <a:buNone/>
            </a:pPr>
            <a:r>
              <a:rPr lang="en-US" sz="2400" dirty="0">
                <a:solidFill>
                  <a:srgbClr val="7030A0"/>
                </a:solidFill>
                <a:latin typeface="American Typewriter" charset="0"/>
                <a:ea typeface="American Typewriter" charset="0"/>
                <a:cs typeface="American Typewriter" charset="0"/>
              </a:rPr>
              <a:t>}</a:t>
            </a:r>
          </a:p>
          <a:p>
            <a:pPr marL="0" indent="0">
              <a:buNone/>
            </a:pPr>
            <a:endParaRPr lang="en-US" sz="2400" dirty="0">
              <a:latin typeface="American Typewriter" charset="0"/>
              <a:ea typeface="American Typewriter" charset="0"/>
              <a:cs typeface="American Typewriter" charset="0"/>
            </a:endParaRPr>
          </a:p>
        </p:txBody>
      </p:sp>
      <p:pic>
        <p:nvPicPr>
          <p:cNvPr id="5" name="Content Placeholder 4"/>
          <p:cNvPicPr>
            <a:picLocks noChangeAspect="1"/>
          </p:cNvPicPr>
          <p:nvPr/>
        </p:nvPicPr>
        <p:blipFill>
          <a:blip r:embed="rId2"/>
          <a:stretch>
            <a:fillRect/>
          </a:stretch>
        </p:blipFill>
        <p:spPr>
          <a:xfrm>
            <a:off x="757015" y="3432810"/>
            <a:ext cx="812840" cy="1083786"/>
          </a:xfrm>
          <a:prstGeom prst="rect">
            <a:avLst/>
          </a:prstGeom>
        </p:spPr>
      </p:pic>
      <p:pic>
        <p:nvPicPr>
          <p:cNvPr id="6" name="Content Placeholder 3"/>
          <p:cNvPicPr>
            <a:picLocks noChangeAspect="1"/>
          </p:cNvPicPr>
          <p:nvPr/>
        </p:nvPicPr>
        <p:blipFill>
          <a:blip r:embed="rId3"/>
          <a:stretch>
            <a:fillRect/>
          </a:stretch>
        </p:blipFill>
        <p:spPr>
          <a:xfrm>
            <a:off x="789592" y="4757658"/>
            <a:ext cx="780263" cy="1022508"/>
          </a:xfrm>
          <a:prstGeom prst="rect">
            <a:avLst/>
          </a:prstGeom>
        </p:spPr>
      </p:pic>
      <p:pic>
        <p:nvPicPr>
          <p:cNvPr id="7" name="Content Placeholder 3"/>
          <p:cNvPicPr>
            <a:picLocks noChangeAspect="1"/>
          </p:cNvPicPr>
          <p:nvPr/>
        </p:nvPicPr>
        <p:blipFill>
          <a:blip r:embed="rId4"/>
          <a:stretch>
            <a:fillRect/>
          </a:stretch>
        </p:blipFill>
        <p:spPr>
          <a:xfrm>
            <a:off x="789591" y="2226469"/>
            <a:ext cx="819554" cy="1122734"/>
          </a:xfrm>
          <a:prstGeom prst="rect">
            <a:avLst/>
          </a:prstGeom>
        </p:spPr>
      </p:pic>
      <p:sp>
        <p:nvSpPr>
          <p:cNvPr id="9" name="Footer Placeholder 8"/>
          <p:cNvSpPr>
            <a:spLocks noGrp="1"/>
          </p:cNvSpPr>
          <p:nvPr>
            <p:ph type="ftr" sz="quarter" idx="11"/>
          </p:nvPr>
        </p:nvSpPr>
        <p:spPr/>
        <p:txBody>
          <a:bodyPr/>
          <a:lstStyle/>
          <a:p>
            <a:r>
              <a:rPr lang="en-US"/>
              <a:t>CopyRight Brahma Dathan</a:t>
            </a:r>
          </a:p>
        </p:txBody>
      </p:sp>
      <p:pic>
        <p:nvPicPr>
          <p:cNvPr id="10" name="Content Placeholder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02539" y="1454493"/>
            <a:ext cx="1892159" cy="1543952"/>
          </a:xfrm>
          <a:prstGeom prst="rect">
            <a:avLst/>
          </a:prstGeom>
        </p:spPr>
      </p:pic>
    </p:spTree>
    <p:extLst>
      <p:ext uri="{BB962C8B-B14F-4D97-AF65-F5344CB8AC3E}">
        <p14:creationId xmlns:p14="http://schemas.microsoft.com/office/powerpoint/2010/main" val="296268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Declarations</a:t>
            </a:r>
          </a:p>
        </p:txBody>
      </p:sp>
      <p:sp>
        <p:nvSpPr>
          <p:cNvPr id="3" name="Content Placeholder 2"/>
          <p:cNvSpPr>
            <a:spLocks noGrp="1"/>
          </p:cNvSpPr>
          <p:nvPr>
            <p:ph idx="1"/>
          </p:nvPr>
        </p:nvSpPr>
        <p:spPr>
          <a:xfrm>
            <a:off x="1767840" y="2226469"/>
            <a:ext cx="6747510" cy="3263504"/>
          </a:xfrm>
        </p:spPr>
        <p:txBody>
          <a:bodyPr>
            <a:normAutofit/>
          </a:bodyPr>
          <a:lstStyle/>
          <a:p>
            <a:pPr marL="0" indent="0">
              <a:buNone/>
            </a:pPr>
            <a:r>
              <a:rPr lang="en-US" sz="2400" dirty="0">
                <a:solidFill>
                  <a:srgbClr val="FF0000"/>
                </a:solidFill>
                <a:latin typeface="American Typewriter" charset="0"/>
                <a:ea typeface="American Typewriter" charset="0"/>
                <a:cs typeface="American Typewriter" charset="0"/>
              </a:rPr>
              <a:t>public class Coffee extends </a:t>
            </a:r>
            <a:r>
              <a:rPr lang="en-US" sz="2400" dirty="0" err="1">
                <a:solidFill>
                  <a:srgbClr val="FF0000"/>
                </a:solidFill>
                <a:latin typeface="American Typewriter" charset="0"/>
                <a:ea typeface="American Typewriter" charset="0"/>
                <a:cs typeface="American Typewriter" charset="0"/>
              </a:rPr>
              <a:t>HotBeverage</a:t>
            </a:r>
            <a:r>
              <a:rPr lang="en-US" sz="2400" dirty="0">
                <a:solidFill>
                  <a:srgbClr val="FF0000"/>
                </a:solidFill>
                <a:latin typeface="American Typewriter" charset="0"/>
                <a:ea typeface="American Typewriter" charset="0"/>
                <a:cs typeface="American Typewriter" charset="0"/>
              </a:rPr>
              <a:t>{</a:t>
            </a:r>
          </a:p>
          <a:p>
            <a:pPr marL="0" indent="0">
              <a:buNone/>
            </a:pPr>
            <a:r>
              <a:rPr lang="en-US" sz="2400" dirty="0">
                <a:solidFill>
                  <a:srgbClr val="FF0000"/>
                </a:solidFill>
                <a:latin typeface="American Typewriter" charset="0"/>
                <a:ea typeface="American Typewriter" charset="0"/>
                <a:cs typeface="American Typewriter" charset="0"/>
              </a:rPr>
              <a:t>}</a:t>
            </a:r>
          </a:p>
          <a:p>
            <a:pPr marL="0" indent="0">
              <a:buNone/>
            </a:pPr>
            <a:endParaRPr lang="en-US" sz="2400" dirty="0">
              <a:latin typeface="American Typewriter" charset="0"/>
              <a:ea typeface="American Typewriter" charset="0"/>
              <a:cs typeface="American Typewriter" charset="0"/>
            </a:endParaRPr>
          </a:p>
          <a:p>
            <a:pPr marL="0" indent="0">
              <a:buNone/>
            </a:pPr>
            <a:r>
              <a:rPr lang="en-US" sz="2400" dirty="0">
                <a:solidFill>
                  <a:srgbClr val="00B050"/>
                </a:solidFill>
                <a:latin typeface="American Typewriter" charset="0"/>
                <a:ea typeface="American Typewriter" charset="0"/>
                <a:cs typeface="American Typewriter" charset="0"/>
              </a:rPr>
              <a:t>public class Tea extends </a:t>
            </a:r>
            <a:r>
              <a:rPr lang="en-US" sz="2400" dirty="0" err="1">
                <a:solidFill>
                  <a:srgbClr val="00B050"/>
                </a:solidFill>
                <a:latin typeface="American Typewriter" charset="0"/>
                <a:ea typeface="American Typewriter" charset="0"/>
                <a:cs typeface="American Typewriter" charset="0"/>
              </a:rPr>
              <a:t>HotBeverage</a:t>
            </a:r>
            <a:r>
              <a:rPr lang="en-US" sz="2400" dirty="0">
                <a:solidFill>
                  <a:srgbClr val="00B050"/>
                </a:solidFill>
                <a:latin typeface="American Typewriter" charset="0"/>
                <a:ea typeface="American Typewriter" charset="0"/>
                <a:cs typeface="American Typewriter" charset="0"/>
              </a:rPr>
              <a:t>{</a:t>
            </a:r>
          </a:p>
          <a:p>
            <a:pPr marL="0" indent="0">
              <a:buNone/>
            </a:pPr>
            <a:r>
              <a:rPr lang="en-US" sz="2400" dirty="0">
                <a:solidFill>
                  <a:srgbClr val="00B050"/>
                </a:solidFill>
                <a:latin typeface="American Typewriter" charset="0"/>
                <a:ea typeface="American Typewriter" charset="0"/>
                <a:cs typeface="American Typewriter" charset="0"/>
              </a:rPr>
              <a:t>}</a:t>
            </a:r>
          </a:p>
          <a:p>
            <a:pPr marL="0" indent="0">
              <a:buNone/>
            </a:pPr>
            <a:endParaRPr lang="en-US" sz="2400" dirty="0">
              <a:latin typeface="American Typewriter" charset="0"/>
              <a:ea typeface="American Typewriter" charset="0"/>
              <a:cs typeface="American Typewriter" charset="0"/>
            </a:endParaRPr>
          </a:p>
        </p:txBody>
      </p:sp>
      <p:pic>
        <p:nvPicPr>
          <p:cNvPr id="8" name="Content Placeholder 3"/>
          <p:cNvPicPr>
            <a:picLocks noChangeAspect="1"/>
          </p:cNvPicPr>
          <p:nvPr/>
        </p:nvPicPr>
        <p:blipFill>
          <a:blip r:embed="rId2"/>
          <a:stretch>
            <a:fillRect/>
          </a:stretch>
        </p:blipFill>
        <p:spPr>
          <a:xfrm>
            <a:off x="315817" y="2000250"/>
            <a:ext cx="1452023" cy="1452023"/>
          </a:xfrm>
          <a:prstGeom prst="rect">
            <a:avLst/>
          </a:prstGeom>
        </p:spPr>
      </p:pic>
      <p:pic>
        <p:nvPicPr>
          <p:cNvPr id="9" name="Content Placeholder 3"/>
          <p:cNvPicPr>
            <a:picLocks noChangeAspect="1"/>
          </p:cNvPicPr>
          <p:nvPr/>
        </p:nvPicPr>
        <p:blipFill>
          <a:blip r:embed="rId3"/>
          <a:stretch>
            <a:fillRect/>
          </a:stretch>
        </p:blipFill>
        <p:spPr>
          <a:xfrm>
            <a:off x="315818" y="3574669"/>
            <a:ext cx="1201997" cy="1201997"/>
          </a:xfrm>
          <a:prstGeom prst="rect">
            <a:avLst/>
          </a:prstGeom>
        </p:spPr>
      </p:pic>
      <p:sp>
        <p:nvSpPr>
          <p:cNvPr id="10" name="Footer Placeholder 9"/>
          <p:cNvSpPr>
            <a:spLocks noGrp="1"/>
          </p:cNvSpPr>
          <p:nvPr>
            <p:ph type="ftr" sz="quarter" idx="11"/>
          </p:nvPr>
        </p:nvSpPr>
        <p:spPr/>
        <p:txBody>
          <a:bodyPr/>
          <a:lstStyle/>
          <a:p>
            <a:r>
              <a:rPr lang="en-US"/>
              <a:t>CopyRight Brahma Dathan</a:t>
            </a:r>
          </a:p>
        </p:txBody>
      </p:sp>
      <p:pic>
        <p:nvPicPr>
          <p:cNvPr id="11"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3191" y="3877683"/>
            <a:ext cx="1892159" cy="1543952"/>
          </a:xfrm>
          <a:prstGeom prst="rect">
            <a:avLst/>
          </a:prstGeom>
        </p:spPr>
      </p:pic>
    </p:spTree>
    <p:extLst>
      <p:ext uri="{BB962C8B-B14F-4D97-AF65-F5344CB8AC3E}">
        <p14:creationId xmlns:p14="http://schemas.microsoft.com/office/powerpoint/2010/main" val="2723357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Declarations</a:t>
            </a:r>
          </a:p>
        </p:txBody>
      </p:sp>
      <p:sp>
        <p:nvSpPr>
          <p:cNvPr id="3" name="Content Placeholder 2"/>
          <p:cNvSpPr>
            <a:spLocks noGrp="1"/>
          </p:cNvSpPr>
          <p:nvPr>
            <p:ph idx="1"/>
          </p:nvPr>
        </p:nvSpPr>
        <p:spPr>
          <a:xfrm>
            <a:off x="1517815" y="2226469"/>
            <a:ext cx="7412825" cy="3263504"/>
          </a:xfrm>
        </p:spPr>
        <p:txBody>
          <a:bodyPr>
            <a:normAutofit/>
          </a:bodyPr>
          <a:lstStyle/>
          <a:p>
            <a:pPr marL="0" indent="0">
              <a:buNone/>
            </a:pPr>
            <a:r>
              <a:rPr lang="en-US" sz="2400" dirty="0">
                <a:solidFill>
                  <a:schemeClr val="accent4"/>
                </a:solidFill>
                <a:latin typeface="American Typewriter" charset="0"/>
                <a:ea typeface="American Typewriter" charset="0"/>
                <a:cs typeface="American Typewriter" charset="0"/>
              </a:rPr>
              <a:t>public class </a:t>
            </a:r>
            <a:r>
              <a:rPr lang="en-US" sz="2400" dirty="0" err="1">
                <a:solidFill>
                  <a:schemeClr val="accent4"/>
                </a:solidFill>
                <a:latin typeface="American Typewriter" charset="0"/>
                <a:ea typeface="American Typewriter" charset="0"/>
                <a:cs typeface="American Typewriter" charset="0"/>
              </a:rPr>
              <a:t>MangoJuice</a:t>
            </a:r>
            <a:r>
              <a:rPr lang="en-US" sz="2400" dirty="0">
                <a:solidFill>
                  <a:schemeClr val="accent4"/>
                </a:solidFill>
                <a:latin typeface="American Typewriter" charset="0"/>
                <a:ea typeface="American Typewriter" charset="0"/>
                <a:cs typeface="American Typewriter" charset="0"/>
              </a:rPr>
              <a:t> extends </a:t>
            </a:r>
            <a:r>
              <a:rPr lang="en-US" sz="2400" dirty="0" err="1">
                <a:solidFill>
                  <a:schemeClr val="accent4"/>
                </a:solidFill>
                <a:latin typeface="American Typewriter" charset="0"/>
                <a:ea typeface="American Typewriter" charset="0"/>
                <a:cs typeface="American Typewriter" charset="0"/>
              </a:rPr>
              <a:t>ColdBeverage</a:t>
            </a:r>
            <a:r>
              <a:rPr lang="en-US" sz="2400" dirty="0">
                <a:solidFill>
                  <a:schemeClr val="accent4"/>
                </a:solidFill>
                <a:latin typeface="American Typewriter" charset="0"/>
                <a:ea typeface="American Typewriter" charset="0"/>
                <a:cs typeface="American Typewriter" charset="0"/>
              </a:rPr>
              <a:t>{</a:t>
            </a:r>
          </a:p>
          <a:p>
            <a:pPr marL="0" indent="0">
              <a:buNone/>
            </a:pPr>
            <a:r>
              <a:rPr lang="en-US" sz="2400" dirty="0">
                <a:solidFill>
                  <a:schemeClr val="accent4"/>
                </a:solidFill>
                <a:latin typeface="American Typewriter" charset="0"/>
                <a:ea typeface="American Typewriter" charset="0"/>
                <a:cs typeface="American Typewriter" charset="0"/>
              </a:rPr>
              <a:t>}</a:t>
            </a:r>
          </a:p>
          <a:p>
            <a:pPr marL="0" indent="0">
              <a:buNone/>
            </a:pPr>
            <a:endParaRPr lang="en-US" sz="2400" dirty="0">
              <a:latin typeface="American Typewriter" charset="0"/>
              <a:ea typeface="American Typewriter" charset="0"/>
              <a:cs typeface="American Typewriter" charset="0"/>
            </a:endParaRPr>
          </a:p>
          <a:p>
            <a:pPr marL="0" indent="0">
              <a:buNone/>
            </a:pPr>
            <a:r>
              <a:rPr lang="en-US" sz="2400" dirty="0">
                <a:solidFill>
                  <a:schemeClr val="accent2"/>
                </a:solidFill>
                <a:latin typeface="American Typewriter" charset="0"/>
                <a:ea typeface="American Typewriter" charset="0"/>
                <a:cs typeface="American Typewriter" charset="0"/>
              </a:rPr>
              <a:t>public class </a:t>
            </a:r>
            <a:r>
              <a:rPr lang="en-US" sz="2400" dirty="0" err="1">
                <a:solidFill>
                  <a:schemeClr val="accent2"/>
                </a:solidFill>
                <a:latin typeface="American Typewriter" charset="0"/>
                <a:ea typeface="American Typewriter" charset="0"/>
                <a:cs typeface="American Typewriter" charset="0"/>
              </a:rPr>
              <a:t>OrangeJuice</a:t>
            </a:r>
            <a:r>
              <a:rPr lang="en-US" sz="2400" dirty="0">
                <a:solidFill>
                  <a:schemeClr val="accent2"/>
                </a:solidFill>
                <a:latin typeface="American Typewriter" charset="0"/>
                <a:ea typeface="American Typewriter" charset="0"/>
                <a:cs typeface="American Typewriter" charset="0"/>
              </a:rPr>
              <a:t> extends  </a:t>
            </a:r>
            <a:r>
              <a:rPr lang="en-US" sz="2400" dirty="0" err="1">
                <a:solidFill>
                  <a:schemeClr val="accent2"/>
                </a:solidFill>
                <a:latin typeface="American Typewriter" charset="0"/>
                <a:ea typeface="American Typewriter" charset="0"/>
                <a:cs typeface="American Typewriter" charset="0"/>
              </a:rPr>
              <a:t>ColdBeverage</a:t>
            </a:r>
            <a:r>
              <a:rPr lang="en-US" sz="2400" dirty="0">
                <a:solidFill>
                  <a:schemeClr val="accent2"/>
                </a:solidFill>
                <a:latin typeface="American Typewriter" charset="0"/>
                <a:ea typeface="American Typewriter" charset="0"/>
                <a:cs typeface="American Typewriter" charset="0"/>
              </a:rPr>
              <a:t>{</a:t>
            </a:r>
          </a:p>
          <a:p>
            <a:pPr marL="0" indent="0">
              <a:buNone/>
            </a:pPr>
            <a:r>
              <a:rPr lang="en-US" sz="2400" dirty="0">
                <a:solidFill>
                  <a:schemeClr val="accent2"/>
                </a:solidFill>
                <a:latin typeface="American Typewriter" charset="0"/>
                <a:ea typeface="American Typewriter" charset="0"/>
                <a:cs typeface="American Typewriter" charset="0"/>
              </a:rPr>
              <a:t>}</a:t>
            </a:r>
          </a:p>
          <a:p>
            <a:pPr marL="0" indent="0">
              <a:buNone/>
            </a:pPr>
            <a:endParaRPr lang="en-US" sz="2400" dirty="0">
              <a:latin typeface="American Typewriter" charset="0"/>
              <a:ea typeface="American Typewriter" charset="0"/>
              <a:cs typeface="American Typewriter" charset="0"/>
            </a:endParaRPr>
          </a:p>
        </p:txBody>
      </p:sp>
      <p:pic>
        <p:nvPicPr>
          <p:cNvPr id="6" name="Content Placeholder 4"/>
          <p:cNvPicPr>
            <a:picLocks noChangeAspect="1"/>
          </p:cNvPicPr>
          <p:nvPr/>
        </p:nvPicPr>
        <p:blipFill>
          <a:blip r:embed="rId2"/>
          <a:stretch>
            <a:fillRect/>
          </a:stretch>
        </p:blipFill>
        <p:spPr>
          <a:xfrm>
            <a:off x="628650" y="1756410"/>
            <a:ext cx="766113" cy="1630556"/>
          </a:xfrm>
          <a:prstGeom prst="rect">
            <a:avLst/>
          </a:prstGeom>
        </p:spPr>
      </p:pic>
      <p:pic>
        <p:nvPicPr>
          <p:cNvPr id="7" name="Content Placeholder 3"/>
          <p:cNvPicPr>
            <a:picLocks noChangeAspect="1"/>
          </p:cNvPicPr>
          <p:nvPr/>
        </p:nvPicPr>
        <p:blipFill>
          <a:blip r:embed="rId3"/>
          <a:stretch>
            <a:fillRect/>
          </a:stretch>
        </p:blipFill>
        <p:spPr>
          <a:xfrm>
            <a:off x="432442" y="3386966"/>
            <a:ext cx="1158529" cy="1158529"/>
          </a:xfrm>
          <a:prstGeom prst="rect">
            <a:avLst/>
          </a:prstGeom>
        </p:spPr>
      </p:pic>
      <p:sp>
        <p:nvSpPr>
          <p:cNvPr id="5" name="Footer Placeholder 4"/>
          <p:cNvSpPr>
            <a:spLocks noGrp="1"/>
          </p:cNvSpPr>
          <p:nvPr>
            <p:ph type="ftr" sz="quarter" idx="11"/>
          </p:nvPr>
        </p:nvSpPr>
        <p:spPr/>
        <p:txBody>
          <a:bodyPr/>
          <a:lstStyle/>
          <a:p>
            <a:r>
              <a:rPr lang="en-US"/>
              <a:t>CopyRight Brahma Dathan</a:t>
            </a:r>
          </a:p>
        </p:txBody>
      </p:sp>
      <p:pic>
        <p:nvPicPr>
          <p:cNvPr id="10"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82959" y="4013291"/>
            <a:ext cx="1892159" cy="1543952"/>
          </a:xfrm>
          <a:prstGeom prst="rect">
            <a:avLst/>
          </a:prstGeom>
        </p:spPr>
      </p:pic>
    </p:spTree>
    <p:extLst>
      <p:ext uri="{BB962C8B-B14F-4D97-AF65-F5344CB8AC3E}">
        <p14:creationId xmlns:p14="http://schemas.microsoft.com/office/powerpoint/2010/main" val="1897290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Beverage Holders as Variables</a:t>
            </a:r>
          </a:p>
        </p:txBody>
      </p:sp>
      <p:sp>
        <p:nvSpPr>
          <p:cNvPr id="3" name="Content Placeholder 2"/>
          <p:cNvSpPr>
            <a:spLocks noGrp="1"/>
          </p:cNvSpPr>
          <p:nvPr>
            <p:ph idx="1"/>
          </p:nvPr>
        </p:nvSpPr>
        <p:spPr/>
        <p:txBody>
          <a:bodyPr/>
          <a:lstStyle/>
          <a:p>
            <a:pPr marL="0" indent="0">
              <a:buNone/>
            </a:pPr>
            <a:r>
              <a:rPr lang="en-US" dirty="0"/>
              <a:t>Beverage </a:t>
            </a:r>
            <a:r>
              <a:rPr lang="en-US" dirty="0" err="1"/>
              <a:t>beverageHolder</a:t>
            </a:r>
            <a:r>
              <a:rPr lang="en-US" dirty="0"/>
              <a:t>;</a:t>
            </a:r>
          </a:p>
          <a:p>
            <a:pPr marL="0" indent="0">
              <a:buNone/>
            </a:pPr>
            <a:r>
              <a:rPr lang="en-US" dirty="0" err="1">
                <a:solidFill>
                  <a:srgbClr val="C00000"/>
                </a:solidFill>
              </a:rPr>
              <a:t>HotBeverage</a:t>
            </a:r>
            <a:r>
              <a:rPr lang="en-US" dirty="0">
                <a:solidFill>
                  <a:srgbClr val="C00000"/>
                </a:solidFill>
              </a:rPr>
              <a:t> </a:t>
            </a:r>
            <a:r>
              <a:rPr lang="en-US" dirty="0" err="1">
                <a:solidFill>
                  <a:srgbClr val="C00000"/>
                </a:solidFill>
              </a:rPr>
              <a:t>hotBeverageHolder</a:t>
            </a:r>
            <a:r>
              <a:rPr lang="en-US" dirty="0">
                <a:solidFill>
                  <a:srgbClr val="C00000"/>
                </a:solidFill>
              </a:rPr>
              <a:t>;</a:t>
            </a:r>
          </a:p>
          <a:p>
            <a:pPr marL="0" indent="0">
              <a:buNone/>
            </a:pPr>
            <a:r>
              <a:rPr lang="en-US" dirty="0" err="1">
                <a:solidFill>
                  <a:srgbClr val="7030A0"/>
                </a:solidFill>
              </a:rPr>
              <a:t>ColdBeverage</a:t>
            </a:r>
            <a:r>
              <a:rPr lang="en-US" dirty="0">
                <a:solidFill>
                  <a:srgbClr val="7030A0"/>
                </a:solidFill>
              </a:rPr>
              <a:t> </a:t>
            </a:r>
            <a:r>
              <a:rPr lang="en-US" dirty="0" err="1">
                <a:solidFill>
                  <a:srgbClr val="7030A0"/>
                </a:solidFill>
              </a:rPr>
              <a:t>coldBeverageHolder</a:t>
            </a:r>
            <a:r>
              <a:rPr lang="en-US" dirty="0">
                <a:solidFill>
                  <a:srgbClr val="7030A0"/>
                </a:solidFill>
              </a:rPr>
              <a:t>;</a:t>
            </a:r>
          </a:p>
          <a:p>
            <a:pPr marL="0" indent="0">
              <a:buNone/>
            </a:pPr>
            <a:r>
              <a:rPr lang="en-US" dirty="0">
                <a:solidFill>
                  <a:srgbClr val="FF0000"/>
                </a:solidFill>
              </a:rPr>
              <a:t>Coffee </a:t>
            </a:r>
            <a:r>
              <a:rPr lang="en-US" dirty="0" err="1">
                <a:solidFill>
                  <a:srgbClr val="FF0000"/>
                </a:solidFill>
              </a:rPr>
              <a:t>coffeeMug</a:t>
            </a:r>
            <a:r>
              <a:rPr lang="en-US" dirty="0">
                <a:solidFill>
                  <a:srgbClr val="FF0000"/>
                </a:solidFill>
              </a:rPr>
              <a:t>;</a:t>
            </a:r>
          </a:p>
          <a:p>
            <a:pPr marL="0" indent="0">
              <a:buNone/>
            </a:pPr>
            <a:r>
              <a:rPr lang="en-US" dirty="0">
                <a:solidFill>
                  <a:srgbClr val="00B050"/>
                </a:solidFill>
              </a:rPr>
              <a:t>Tea </a:t>
            </a:r>
            <a:r>
              <a:rPr lang="en-US" dirty="0" err="1">
                <a:solidFill>
                  <a:srgbClr val="00B050"/>
                </a:solidFill>
              </a:rPr>
              <a:t>teaKettle</a:t>
            </a:r>
            <a:r>
              <a:rPr lang="en-US" dirty="0">
                <a:solidFill>
                  <a:srgbClr val="00B050"/>
                </a:solidFill>
              </a:rPr>
              <a:t>;</a:t>
            </a:r>
          </a:p>
          <a:p>
            <a:pPr marL="0" indent="0">
              <a:buNone/>
            </a:pPr>
            <a:r>
              <a:rPr lang="en-US" dirty="0" err="1">
                <a:solidFill>
                  <a:schemeClr val="accent2"/>
                </a:solidFill>
              </a:rPr>
              <a:t>OrangeJuice</a:t>
            </a:r>
            <a:r>
              <a:rPr lang="en-US" dirty="0">
                <a:solidFill>
                  <a:schemeClr val="accent2"/>
                </a:solidFill>
              </a:rPr>
              <a:t> </a:t>
            </a:r>
            <a:r>
              <a:rPr lang="en-US" dirty="0" err="1">
                <a:solidFill>
                  <a:schemeClr val="accent2"/>
                </a:solidFill>
              </a:rPr>
              <a:t>orangeJuiceBottle</a:t>
            </a:r>
            <a:r>
              <a:rPr lang="en-US" dirty="0">
                <a:solidFill>
                  <a:schemeClr val="accent2"/>
                </a:solidFill>
              </a:rPr>
              <a:t>;</a:t>
            </a:r>
          </a:p>
          <a:p>
            <a:pPr marL="0" indent="0">
              <a:buNone/>
            </a:pPr>
            <a:r>
              <a:rPr lang="en-US" dirty="0" err="1">
                <a:solidFill>
                  <a:schemeClr val="accent4"/>
                </a:solidFill>
              </a:rPr>
              <a:t>MangoJuice</a:t>
            </a:r>
            <a:r>
              <a:rPr lang="en-US" dirty="0">
                <a:solidFill>
                  <a:schemeClr val="accent4"/>
                </a:solidFill>
              </a:rPr>
              <a:t> </a:t>
            </a:r>
            <a:r>
              <a:rPr lang="en-US" dirty="0" err="1">
                <a:solidFill>
                  <a:schemeClr val="accent4"/>
                </a:solidFill>
              </a:rPr>
              <a:t>mangoJuiceBottle</a:t>
            </a:r>
            <a:r>
              <a:rPr lang="en-US" dirty="0">
                <a:solidFill>
                  <a:schemeClr val="accent4"/>
                </a:solidFill>
              </a:rPr>
              <a:t>;</a:t>
            </a:r>
          </a:p>
        </p:txBody>
      </p:sp>
      <p:sp>
        <p:nvSpPr>
          <p:cNvPr id="5" name="Footer Placeholder 4"/>
          <p:cNvSpPr>
            <a:spLocks noGrp="1"/>
          </p:cNvSpPr>
          <p:nvPr>
            <p:ph type="ftr" sz="quarter" idx="11"/>
          </p:nvPr>
        </p:nvSpPr>
        <p:spPr/>
        <p:txBody>
          <a:bodyPr/>
          <a:lstStyle/>
          <a:p>
            <a:r>
              <a:rPr lang="en-US"/>
              <a:t>CopyRight Brahma Dathan</a:t>
            </a:r>
          </a:p>
        </p:txBody>
      </p:sp>
      <p:pic>
        <p:nvPicPr>
          <p:cNvPr id="6" name="Content Placeholder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1199" y="1954530"/>
            <a:ext cx="3023981" cy="3185160"/>
          </a:xfrm>
          <a:prstGeom prst="rect">
            <a:avLst/>
          </a:prstGeom>
        </p:spPr>
      </p:pic>
    </p:spTree>
    <p:extLst>
      <p:ext uri="{BB962C8B-B14F-4D97-AF65-F5344CB8AC3E}">
        <p14:creationId xmlns:p14="http://schemas.microsoft.com/office/powerpoint/2010/main" val="1335434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14400" y="2057400"/>
            <a:ext cx="7239000" cy="3046988"/>
          </a:xfrm>
          <a:prstGeom prst="rect">
            <a:avLst/>
          </a:prstGeom>
          <a:noFill/>
        </p:spPr>
        <p:txBody>
          <a:bodyPr wrap="square" rtlCol="0">
            <a:spAutoFit/>
          </a:bodyPr>
          <a:lstStyle/>
          <a:p>
            <a:pPr algn="ctr"/>
            <a:r>
              <a:rPr lang="en-US" sz="9600" b="1" dirty="0">
                <a:solidFill>
                  <a:srgbClr val="FF0000"/>
                </a:solidFill>
              </a:rPr>
              <a:t>Dealing with Exceptions</a:t>
            </a:r>
          </a:p>
        </p:txBody>
      </p:sp>
    </p:spTree>
    <p:extLst>
      <p:ext uri="{BB962C8B-B14F-4D97-AF65-F5344CB8AC3E}">
        <p14:creationId xmlns:p14="http://schemas.microsoft.com/office/powerpoint/2010/main" val="2343687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will now play a simple game</a:t>
            </a:r>
          </a:p>
        </p:txBody>
      </p:sp>
      <p:sp>
        <p:nvSpPr>
          <p:cNvPr id="3" name="Content Placeholder 2"/>
          <p:cNvSpPr>
            <a:spLocks noGrp="1"/>
          </p:cNvSpPr>
          <p:nvPr>
            <p:ph idx="1"/>
          </p:nvPr>
        </p:nvSpPr>
        <p:spPr/>
        <p:txBody>
          <a:bodyPr>
            <a:normAutofit fontScale="92500" lnSpcReduction="20000"/>
          </a:bodyPr>
          <a:lstStyle/>
          <a:p>
            <a:pPr marL="0" indent="0">
              <a:buNone/>
            </a:pPr>
            <a:r>
              <a:rPr lang="en-US" sz="2400" dirty="0">
                <a:solidFill>
                  <a:srgbClr val="FF0000"/>
                </a:solidFill>
                <a:latin typeface="American Typewriter" charset="0"/>
                <a:ea typeface="American Typewriter" charset="0"/>
                <a:cs typeface="American Typewriter" charset="0"/>
              </a:rPr>
              <a:t>Some</a:t>
            </a:r>
            <a:r>
              <a:rPr lang="en-US" sz="2400" dirty="0">
                <a:latin typeface="American Typewriter" charset="0"/>
                <a:ea typeface="American Typewriter" charset="0"/>
                <a:cs typeface="American Typewriter" charset="0"/>
              </a:rPr>
              <a:t> beverage is poured into a </a:t>
            </a:r>
            <a:r>
              <a:rPr lang="en-US" sz="2400" dirty="0">
                <a:solidFill>
                  <a:srgbClr val="FF0000"/>
                </a:solidFill>
                <a:latin typeface="American Typewriter" charset="0"/>
                <a:ea typeface="American Typewriter" charset="0"/>
                <a:cs typeface="American Typewriter" charset="0"/>
              </a:rPr>
              <a:t>certain </a:t>
            </a:r>
            <a:r>
              <a:rPr lang="en-US" sz="2400" dirty="0">
                <a:latin typeface="American Typewriter" charset="0"/>
                <a:ea typeface="American Typewriter" charset="0"/>
                <a:cs typeface="American Typewriter" charset="0"/>
              </a:rPr>
              <a:t>beverage container.</a:t>
            </a:r>
          </a:p>
          <a:p>
            <a:pPr marL="0" indent="0">
              <a:buNone/>
            </a:pPr>
            <a:endParaRPr lang="en-US" sz="2400" dirty="0">
              <a:latin typeface="American Typewriter" charset="0"/>
              <a:ea typeface="American Typewriter" charset="0"/>
              <a:cs typeface="American Typewriter" charset="0"/>
            </a:endParaRPr>
          </a:p>
          <a:p>
            <a:pPr marL="0" indent="0">
              <a:buNone/>
            </a:pPr>
            <a:r>
              <a:rPr lang="en-US" sz="2400" dirty="0">
                <a:solidFill>
                  <a:srgbClr val="FF0000"/>
                </a:solidFill>
                <a:latin typeface="American Typewriter" charset="0"/>
                <a:ea typeface="American Typewriter" charset="0"/>
                <a:cs typeface="American Typewriter" charset="0"/>
              </a:rPr>
              <a:t>Without seeing the drink</a:t>
            </a:r>
            <a:r>
              <a:rPr lang="en-US" sz="2400" dirty="0">
                <a:latin typeface="American Typewriter" charset="0"/>
                <a:ea typeface="American Typewriter" charset="0"/>
                <a:cs typeface="American Typewriter" charset="0"/>
              </a:rPr>
              <a:t>, but simply by </a:t>
            </a:r>
            <a:r>
              <a:rPr lang="en-US" sz="2400" dirty="0">
                <a:solidFill>
                  <a:srgbClr val="00B050"/>
                </a:solidFill>
                <a:latin typeface="American Typewriter" charset="0"/>
                <a:ea typeface="American Typewriter" charset="0"/>
                <a:cs typeface="American Typewriter" charset="0"/>
              </a:rPr>
              <a:t>looking at its container</a:t>
            </a:r>
            <a:r>
              <a:rPr lang="en-US" sz="2400" dirty="0">
                <a:latin typeface="American Typewriter" charset="0"/>
                <a:ea typeface="American Typewriter" charset="0"/>
                <a:cs typeface="American Typewriter" charset="0"/>
              </a:rPr>
              <a:t>, what could you say about </a:t>
            </a:r>
            <a:r>
              <a:rPr lang="en-US" sz="2400" dirty="0">
                <a:solidFill>
                  <a:srgbClr val="0070C0"/>
                </a:solidFill>
                <a:latin typeface="American Typewriter" charset="0"/>
                <a:ea typeface="American Typewriter" charset="0"/>
                <a:cs typeface="American Typewriter" charset="0"/>
              </a:rPr>
              <a:t>the type of drink </a:t>
            </a:r>
            <a:r>
              <a:rPr lang="en-US" sz="2400" dirty="0">
                <a:latin typeface="American Typewriter" charset="0"/>
                <a:ea typeface="American Typewriter" charset="0"/>
                <a:cs typeface="American Typewriter" charset="0"/>
              </a:rPr>
              <a:t>in the container?</a:t>
            </a:r>
          </a:p>
          <a:p>
            <a:pPr marL="0" indent="0">
              <a:buNone/>
            </a:pPr>
            <a:endParaRPr lang="en-US" sz="2400" dirty="0">
              <a:latin typeface="American Typewriter" charset="0"/>
              <a:ea typeface="American Typewriter" charset="0"/>
              <a:cs typeface="American Typewriter" charset="0"/>
            </a:endParaRPr>
          </a:p>
          <a:p>
            <a:pPr marL="0" indent="0">
              <a:buNone/>
            </a:pPr>
            <a:r>
              <a:rPr lang="en-US" sz="2400" dirty="0">
                <a:latin typeface="American Typewriter" charset="0"/>
                <a:ea typeface="American Typewriter" charset="0"/>
                <a:cs typeface="American Typewriter" charset="0"/>
              </a:rPr>
              <a:t>Would you be able to tell </a:t>
            </a:r>
            <a:r>
              <a:rPr lang="en-US" sz="2400" dirty="0">
                <a:solidFill>
                  <a:srgbClr val="0070C0"/>
                </a:solidFill>
                <a:latin typeface="American Typewriter" charset="0"/>
                <a:ea typeface="American Typewriter" charset="0"/>
                <a:cs typeface="American Typewriter" charset="0"/>
              </a:rPr>
              <a:t>what kind of beverage it is</a:t>
            </a:r>
            <a:r>
              <a:rPr lang="en-US" sz="2400" dirty="0">
                <a:latin typeface="American Typewriter" charset="0"/>
                <a:ea typeface="American Typewriter" charset="0"/>
                <a:cs typeface="American Typewriter" charset="0"/>
              </a:rPr>
              <a:t>, simply </a:t>
            </a:r>
            <a:r>
              <a:rPr lang="en-US" sz="2400" dirty="0">
                <a:solidFill>
                  <a:srgbClr val="00B050"/>
                </a:solidFill>
                <a:latin typeface="American Typewriter" charset="0"/>
                <a:ea typeface="American Typewriter" charset="0"/>
                <a:cs typeface="American Typewriter" charset="0"/>
              </a:rPr>
              <a:t>by</a:t>
            </a:r>
            <a:r>
              <a:rPr lang="en-US" sz="2400" dirty="0">
                <a:latin typeface="American Typewriter" charset="0"/>
                <a:ea typeface="American Typewriter" charset="0"/>
                <a:cs typeface="American Typewriter" charset="0"/>
              </a:rPr>
              <a:t> </a:t>
            </a:r>
            <a:r>
              <a:rPr lang="en-US" sz="2400" dirty="0">
                <a:solidFill>
                  <a:srgbClr val="00B050"/>
                </a:solidFill>
                <a:latin typeface="American Typewriter" charset="0"/>
                <a:ea typeface="American Typewriter" charset="0"/>
                <a:cs typeface="American Typewriter" charset="0"/>
              </a:rPr>
              <a:t>drinking</a:t>
            </a:r>
            <a:r>
              <a:rPr lang="en-US" sz="2400" dirty="0">
                <a:latin typeface="American Typewriter" charset="0"/>
                <a:ea typeface="American Typewriter" charset="0"/>
                <a:cs typeface="American Typewriter" charset="0"/>
              </a:rPr>
              <a:t> from the beverage’s container, </a:t>
            </a:r>
            <a:r>
              <a:rPr lang="en-US" sz="2400" dirty="0">
                <a:solidFill>
                  <a:srgbClr val="FF0000"/>
                </a:solidFill>
                <a:latin typeface="American Typewriter" charset="0"/>
                <a:ea typeface="American Typewriter" charset="0"/>
                <a:cs typeface="American Typewriter" charset="0"/>
              </a:rPr>
              <a:t>even if you are blindfolded?</a:t>
            </a:r>
          </a:p>
          <a:p>
            <a:pPr marL="0" indent="0">
              <a:buNone/>
            </a:pPr>
            <a:endParaRPr lang="en-US" sz="2400" dirty="0">
              <a:latin typeface="American Typewriter" charset="0"/>
              <a:ea typeface="American Typewriter" charset="0"/>
              <a:cs typeface="American Typewriter" charset="0"/>
            </a:endParaRPr>
          </a:p>
          <a:p>
            <a:pPr marL="0" indent="0">
              <a:buNone/>
            </a:pPr>
            <a:r>
              <a:rPr lang="en-US" sz="2400" dirty="0">
                <a:latin typeface="American Typewriter" charset="0"/>
                <a:ea typeface="American Typewriter" charset="0"/>
                <a:cs typeface="American Typewriter" charset="0"/>
              </a:rPr>
              <a:t>Would you be able to tell </a:t>
            </a:r>
            <a:r>
              <a:rPr lang="en-US" sz="2400" dirty="0">
                <a:solidFill>
                  <a:srgbClr val="0070C0"/>
                </a:solidFill>
                <a:latin typeface="American Typewriter" charset="0"/>
                <a:ea typeface="American Typewriter" charset="0"/>
                <a:cs typeface="American Typewriter" charset="0"/>
              </a:rPr>
              <a:t>whether a beverage is hot or cold </a:t>
            </a:r>
            <a:r>
              <a:rPr lang="en-US" sz="2400" dirty="0">
                <a:solidFill>
                  <a:srgbClr val="00B050"/>
                </a:solidFill>
                <a:latin typeface="American Typewriter" charset="0"/>
                <a:ea typeface="American Typewriter" charset="0"/>
                <a:cs typeface="American Typewriter" charset="0"/>
              </a:rPr>
              <a:t>by</a:t>
            </a:r>
            <a:r>
              <a:rPr lang="en-US" sz="2400" dirty="0">
                <a:latin typeface="American Typewriter" charset="0"/>
                <a:ea typeface="American Typewriter" charset="0"/>
                <a:cs typeface="American Typewriter" charset="0"/>
              </a:rPr>
              <a:t> </a:t>
            </a:r>
            <a:r>
              <a:rPr lang="en-US" sz="2400" dirty="0">
                <a:solidFill>
                  <a:srgbClr val="00B050"/>
                </a:solidFill>
                <a:latin typeface="American Typewriter" charset="0"/>
                <a:ea typeface="American Typewriter" charset="0"/>
                <a:cs typeface="American Typewriter" charset="0"/>
              </a:rPr>
              <a:t>drinking</a:t>
            </a:r>
            <a:r>
              <a:rPr lang="en-US" sz="2400" dirty="0">
                <a:latin typeface="American Typewriter" charset="0"/>
                <a:ea typeface="American Typewriter" charset="0"/>
                <a:cs typeface="American Typewriter" charset="0"/>
              </a:rPr>
              <a:t> from the beverage’s container</a:t>
            </a:r>
            <a:r>
              <a:rPr lang="en-US" sz="2400" dirty="0">
                <a:solidFill>
                  <a:srgbClr val="FF0000"/>
                </a:solidFill>
                <a:latin typeface="American Typewriter" charset="0"/>
                <a:ea typeface="American Typewriter" charset="0"/>
                <a:cs typeface="American Typewriter" charset="0"/>
              </a:rPr>
              <a:t>, even if you are blindfolded?</a:t>
            </a:r>
          </a:p>
          <a:p>
            <a:pPr marL="0" indent="0">
              <a:buNone/>
            </a:pPr>
            <a:endParaRPr lang="en-US" sz="2400" dirty="0">
              <a:latin typeface="American Typewriter" charset="0"/>
              <a:ea typeface="American Typewriter" charset="0"/>
              <a:cs typeface="American Typewriter" charset="0"/>
            </a:endParaRPr>
          </a:p>
        </p:txBody>
      </p:sp>
      <p:sp>
        <p:nvSpPr>
          <p:cNvPr id="5" name="Footer Placeholder 4"/>
          <p:cNvSpPr>
            <a:spLocks noGrp="1"/>
          </p:cNvSpPr>
          <p:nvPr>
            <p:ph type="ftr" sz="quarter" idx="11"/>
          </p:nvPr>
        </p:nvSpPr>
        <p:spPr/>
        <p:txBody>
          <a:bodyPr/>
          <a:lstStyle/>
          <a:p>
            <a:r>
              <a:rPr lang="en-US"/>
              <a:t>CopyRight Brahma Dathan</a:t>
            </a:r>
          </a:p>
        </p:txBody>
      </p:sp>
    </p:spTree>
    <p:extLst>
      <p:ext uri="{BB962C8B-B14F-4D97-AF65-F5344CB8AC3E}">
        <p14:creationId xmlns:p14="http://schemas.microsoft.com/office/powerpoint/2010/main" val="32304003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game is serious</a:t>
            </a:r>
          </a:p>
        </p:txBody>
      </p:sp>
      <p:sp>
        <p:nvSpPr>
          <p:cNvPr id="3" name="Content Placeholder 2"/>
          <p:cNvSpPr>
            <a:spLocks noGrp="1"/>
          </p:cNvSpPr>
          <p:nvPr>
            <p:ph idx="1"/>
          </p:nvPr>
        </p:nvSpPr>
        <p:spPr/>
        <p:txBody>
          <a:bodyPr>
            <a:normAutofit/>
          </a:bodyPr>
          <a:lstStyle/>
          <a:p>
            <a:pPr marL="0" indent="0">
              <a:buNone/>
            </a:pPr>
            <a:r>
              <a:rPr lang="en-US" sz="2400" dirty="0">
                <a:solidFill>
                  <a:srgbClr val="FF0000"/>
                </a:solidFill>
                <a:latin typeface="American Typewriter" charset="0"/>
                <a:ea typeface="American Typewriter" charset="0"/>
                <a:cs typeface="American Typewriter" charset="0"/>
              </a:rPr>
              <a:t>Some</a:t>
            </a:r>
            <a:r>
              <a:rPr lang="en-US" sz="2400" dirty="0">
                <a:latin typeface="American Typewriter" charset="0"/>
                <a:ea typeface="American Typewriter" charset="0"/>
                <a:cs typeface="American Typewriter" charset="0"/>
              </a:rPr>
              <a:t> object is stored into a </a:t>
            </a:r>
            <a:r>
              <a:rPr lang="en-US" sz="2400" dirty="0">
                <a:solidFill>
                  <a:srgbClr val="FF0000"/>
                </a:solidFill>
                <a:latin typeface="American Typewriter" charset="0"/>
                <a:ea typeface="American Typewriter" charset="0"/>
                <a:cs typeface="American Typewriter" charset="0"/>
              </a:rPr>
              <a:t>certain </a:t>
            </a:r>
            <a:r>
              <a:rPr lang="en-US" sz="2400" dirty="0">
                <a:latin typeface="American Typewriter" charset="0"/>
                <a:ea typeface="American Typewriter" charset="0"/>
                <a:cs typeface="American Typewriter" charset="0"/>
              </a:rPr>
              <a:t>reference.</a:t>
            </a:r>
          </a:p>
          <a:p>
            <a:pPr marL="0" indent="0">
              <a:buNone/>
            </a:pPr>
            <a:endParaRPr lang="en-US" sz="2400" dirty="0">
              <a:latin typeface="American Typewriter" charset="0"/>
              <a:ea typeface="American Typewriter" charset="0"/>
              <a:cs typeface="American Typewriter" charset="0"/>
            </a:endParaRPr>
          </a:p>
          <a:p>
            <a:pPr marL="0" indent="0">
              <a:buNone/>
            </a:pPr>
            <a:r>
              <a:rPr lang="en-US" sz="2400" dirty="0">
                <a:solidFill>
                  <a:srgbClr val="FF0000"/>
                </a:solidFill>
                <a:latin typeface="American Typewriter" charset="0"/>
                <a:ea typeface="American Typewriter" charset="0"/>
                <a:cs typeface="American Typewriter" charset="0"/>
              </a:rPr>
              <a:t>Without examining the type of the object</a:t>
            </a:r>
            <a:r>
              <a:rPr lang="en-US" sz="2400" dirty="0">
                <a:latin typeface="American Typewriter" charset="0"/>
                <a:ea typeface="American Typewriter" charset="0"/>
                <a:cs typeface="American Typewriter" charset="0"/>
              </a:rPr>
              <a:t>, but simply by </a:t>
            </a:r>
            <a:r>
              <a:rPr lang="en-US" sz="2400" dirty="0">
                <a:solidFill>
                  <a:srgbClr val="00B050"/>
                </a:solidFill>
                <a:latin typeface="American Typewriter" charset="0"/>
                <a:ea typeface="American Typewriter" charset="0"/>
                <a:cs typeface="American Typewriter" charset="0"/>
              </a:rPr>
              <a:t>looking at its reference</a:t>
            </a:r>
            <a:r>
              <a:rPr lang="en-US" sz="2400" dirty="0">
                <a:latin typeface="American Typewriter" charset="0"/>
                <a:ea typeface="American Typewriter" charset="0"/>
                <a:cs typeface="American Typewriter" charset="0"/>
              </a:rPr>
              <a:t>, what could you say about </a:t>
            </a:r>
            <a:r>
              <a:rPr lang="en-US" sz="2400" dirty="0">
                <a:solidFill>
                  <a:srgbClr val="0070C0"/>
                </a:solidFill>
                <a:latin typeface="American Typewriter" charset="0"/>
                <a:ea typeface="American Typewriter" charset="0"/>
                <a:cs typeface="American Typewriter" charset="0"/>
              </a:rPr>
              <a:t>the type of object </a:t>
            </a:r>
            <a:r>
              <a:rPr lang="en-US" sz="2400" dirty="0">
                <a:latin typeface="American Typewriter" charset="0"/>
                <a:ea typeface="American Typewriter" charset="0"/>
                <a:cs typeface="American Typewriter" charset="0"/>
              </a:rPr>
              <a:t>in the reference?</a:t>
            </a:r>
          </a:p>
          <a:p>
            <a:pPr marL="0" indent="0">
              <a:buNone/>
            </a:pPr>
            <a:endParaRPr lang="en-US" sz="2400" dirty="0">
              <a:latin typeface="American Typewriter" charset="0"/>
              <a:ea typeface="American Typewriter" charset="0"/>
              <a:cs typeface="American Typewriter" charset="0"/>
            </a:endParaRPr>
          </a:p>
          <a:p>
            <a:pPr marL="0" indent="0">
              <a:buNone/>
            </a:pPr>
            <a:r>
              <a:rPr lang="en-US" sz="2400" dirty="0">
                <a:latin typeface="American Typewriter" charset="0"/>
                <a:ea typeface="American Typewriter" charset="0"/>
                <a:cs typeface="American Typewriter" charset="0"/>
              </a:rPr>
              <a:t>Would you be able to tell </a:t>
            </a:r>
            <a:r>
              <a:rPr lang="en-US" sz="2400" dirty="0">
                <a:solidFill>
                  <a:srgbClr val="0070C0"/>
                </a:solidFill>
                <a:latin typeface="American Typewriter" charset="0"/>
                <a:ea typeface="American Typewriter" charset="0"/>
                <a:cs typeface="American Typewriter" charset="0"/>
              </a:rPr>
              <a:t>what kind of object it is</a:t>
            </a:r>
            <a:r>
              <a:rPr lang="en-US" sz="2400" dirty="0">
                <a:latin typeface="American Typewriter" charset="0"/>
                <a:ea typeface="American Typewriter" charset="0"/>
                <a:cs typeface="American Typewriter" charset="0"/>
              </a:rPr>
              <a:t>, simply </a:t>
            </a:r>
            <a:r>
              <a:rPr lang="en-US" sz="2400" dirty="0">
                <a:solidFill>
                  <a:srgbClr val="00B050"/>
                </a:solidFill>
                <a:latin typeface="American Typewriter" charset="0"/>
                <a:ea typeface="American Typewriter" charset="0"/>
                <a:cs typeface="American Typewriter" charset="0"/>
              </a:rPr>
              <a:t>by</a:t>
            </a:r>
            <a:r>
              <a:rPr lang="en-US" sz="2400" dirty="0">
                <a:latin typeface="American Typewriter" charset="0"/>
                <a:ea typeface="American Typewriter" charset="0"/>
                <a:cs typeface="American Typewriter" charset="0"/>
              </a:rPr>
              <a:t> </a:t>
            </a:r>
            <a:r>
              <a:rPr lang="en-US" sz="2400" dirty="0">
                <a:solidFill>
                  <a:srgbClr val="00B050"/>
                </a:solidFill>
                <a:latin typeface="American Typewriter" charset="0"/>
                <a:ea typeface="American Typewriter" charset="0"/>
                <a:cs typeface="American Typewriter" charset="0"/>
              </a:rPr>
              <a:t>invoking a method</a:t>
            </a:r>
            <a:r>
              <a:rPr lang="en-US" sz="2400" dirty="0">
                <a:latin typeface="American Typewriter" charset="0"/>
                <a:ea typeface="American Typewriter" charset="0"/>
                <a:cs typeface="American Typewriter" charset="0"/>
              </a:rPr>
              <a:t> on the reference, </a:t>
            </a:r>
            <a:r>
              <a:rPr lang="en-US" sz="2400" dirty="0">
                <a:solidFill>
                  <a:srgbClr val="FF0000"/>
                </a:solidFill>
                <a:latin typeface="American Typewriter" charset="0"/>
                <a:ea typeface="American Typewriter" charset="0"/>
                <a:cs typeface="American Typewriter" charset="0"/>
              </a:rPr>
              <a:t>even without our knowing what object it is?</a:t>
            </a:r>
          </a:p>
          <a:p>
            <a:pPr marL="0" indent="0">
              <a:buNone/>
            </a:pPr>
            <a:endParaRPr lang="en-US" sz="2400" dirty="0">
              <a:latin typeface="American Typewriter" charset="0"/>
              <a:ea typeface="American Typewriter" charset="0"/>
              <a:cs typeface="American Typewriter" charset="0"/>
            </a:endParaRPr>
          </a:p>
          <a:p>
            <a:pPr marL="0" indent="0">
              <a:buNone/>
            </a:pPr>
            <a:endParaRPr lang="en-US" sz="2400" dirty="0">
              <a:latin typeface="American Typewriter" charset="0"/>
              <a:ea typeface="American Typewriter" charset="0"/>
              <a:cs typeface="American Typewriter" charset="0"/>
            </a:endParaRPr>
          </a:p>
        </p:txBody>
      </p:sp>
      <p:sp>
        <p:nvSpPr>
          <p:cNvPr id="5" name="Footer Placeholder 4"/>
          <p:cNvSpPr>
            <a:spLocks noGrp="1"/>
          </p:cNvSpPr>
          <p:nvPr>
            <p:ph type="ftr" sz="quarter" idx="11"/>
          </p:nvPr>
        </p:nvSpPr>
        <p:spPr/>
        <p:txBody>
          <a:bodyPr/>
          <a:lstStyle/>
          <a:p>
            <a:r>
              <a:rPr lang="en-US"/>
              <a:t>CopyRight Brahma Dathan</a:t>
            </a:r>
          </a:p>
        </p:txBody>
      </p:sp>
    </p:spTree>
    <p:extLst>
      <p:ext uri="{BB962C8B-B14F-4D97-AF65-F5344CB8AC3E}">
        <p14:creationId xmlns:p14="http://schemas.microsoft.com/office/powerpoint/2010/main" val="35511555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975027"/>
            <a:ext cx="7886700" cy="1150240"/>
          </a:xfrm>
        </p:spPr>
        <p:txBody>
          <a:bodyPr>
            <a:normAutofit fontScale="90000"/>
          </a:bodyPr>
          <a:lstStyle/>
          <a:p>
            <a:r>
              <a:rPr lang="en-US" dirty="0"/>
              <a:t>What would you expect </a:t>
            </a:r>
            <a:r>
              <a:rPr lang="en-US"/>
              <a:t>a reference to </a:t>
            </a:r>
            <a:r>
              <a:rPr lang="en-US" dirty="0"/>
              <a:t>contain?</a:t>
            </a:r>
          </a:p>
        </p:txBody>
      </p:sp>
      <p:pic>
        <p:nvPicPr>
          <p:cNvPr id="4" name="Content Placeholder 3"/>
          <p:cNvPicPr>
            <a:picLocks noGrp="1" noChangeAspect="1"/>
          </p:cNvPicPr>
          <p:nvPr>
            <p:ph idx="1"/>
          </p:nvPr>
        </p:nvPicPr>
        <p:blipFill>
          <a:blip r:embed="rId2"/>
          <a:stretch>
            <a:fillRect/>
          </a:stretch>
        </p:blipFill>
        <p:spPr>
          <a:xfrm>
            <a:off x="1" y="1958839"/>
            <a:ext cx="2382236" cy="3263504"/>
          </a:xfrm>
          <a:prstGeom prst="rect">
            <a:avLst/>
          </a:prstGeom>
        </p:spPr>
      </p:pic>
      <p:sp>
        <p:nvSpPr>
          <p:cNvPr id="6" name="TextBox 5"/>
          <p:cNvSpPr txBox="1"/>
          <p:nvPr/>
        </p:nvSpPr>
        <p:spPr>
          <a:xfrm>
            <a:off x="2382237" y="2346518"/>
            <a:ext cx="2709746" cy="2677656"/>
          </a:xfrm>
          <a:prstGeom prst="rect">
            <a:avLst/>
          </a:prstGeom>
          <a:noFill/>
        </p:spPr>
        <p:txBody>
          <a:bodyPr wrap="square" rtlCol="0">
            <a:spAutoFit/>
          </a:bodyPr>
          <a:lstStyle/>
          <a:p>
            <a:r>
              <a:rPr lang="en-US" sz="2400" b="1" dirty="0">
                <a:solidFill>
                  <a:srgbClr val="FF0000"/>
                </a:solidFill>
                <a:latin typeface="American Typewriter" charset="0"/>
                <a:ea typeface="American Typewriter" charset="0"/>
                <a:cs typeface="American Typewriter" charset="0"/>
              </a:rPr>
              <a:t>Coffee?                 </a:t>
            </a:r>
          </a:p>
          <a:p>
            <a:endParaRPr lang="en-US" sz="2400" b="1" dirty="0">
              <a:latin typeface="American Typewriter" charset="0"/>
              <a:ea typeface="American Typewriter" charset="0"/>
              <a:cs typeface="American Typewriter" charset="0"/>
            </a:endParaRPr>
          </a:p>
          <a:p>
            <a:r>
              <a:rPr lang="en-US" sz="2400" b="1" dirty="0">
                <a:solidFill>
                  <a:srgbClr val="00B050"/>
                </a:solidFill>
                <a:latin typeface="American Typewriter" charset="0"/>
                <a:ea typeface="American Typewriter" charset="0"/>
                <a:cs typeface="American Typewriter" charset="0"/>
              </a:rPr>
              <a:t>Tea?</a:t>
            </a:r>
          </a:p>
          <a:p>
            <a:endParaRPr lang="en-US" sz="2400" b="1" dirty="0">
              <a:latin typeface="American Typewriter" charset="0"/>
              <a:ea typeface="American Typewriter" charset="0"/>
              <a:cs typeface="American Typewriter" charset="0"/>
            </a:endParaRPr>
          </a:p>
          <a:p>
            <a:r>
              <a:rPr lang="en-US" sz="2400" b="1" dirty="0">
                <a:solidFill>
                  <a:schemeClr val="accent4"/>
                </a:solidFill>
                <a:latin typeface="American Typewriter" charset="0"/>
                <a:ea typeface="American Typewriter" charset="0"/>
                <a:cs typeface="American Typewriter" charset="0"/>
              </a:rPr>
              <a:t>Mango juice?</a:t>
            </a:r>
          </a:p>
          <a:p>
            <a:endParaRPr lang="en-US" sz="2400" b="1" dirty="0">
              <a:latin typeface="American Typewriter" charset="0"/>
              <a:ea typeface="American Typewriter" charset="0"/>
              <a:cs typeface="American Typewriter" charset="0"/>
            </a:endParaRPr>
          </a:p>
          <a:p>
            <a:r>
              <a:rPr lang="en-US" sz="2400" b="1" dirty="0">
                <a:solidFill>
                  <a:schemeClr val="accent2"/>
                </a:solidFill>
                <a:latin typeface="American Typewriter" charset="0"/>
                <a:ea typeface="American Typewriter" charset="0"/>
                <a:cs typeface="American Typewriter" charset="0"/>
              </a:rPr>
              <a:t>Orange juice?</a:t>
            </a:r>
          </a:p>
        </p:txBody>
      </p:sp>
      <p:sp>
        <p:nvSpPr>
          <p:cNvPr id="3" name="TextBox 2"/>
          <p:cNvSpPr txBox="1"/>
          <p:nvPr/>
        </p:nvSpPr>
        <p:spPr>
          <a:xfrm>
            <a:off x="4728345" y="2125266"/>
            <a:ext cx="4000386" cy="4270400"/>
          </a:xfrm>
          <a:prstGeom prst="rect">
            <a:avLst/>
          </a:prstGeom>
          <a:noFill/>
        </p:spPr>
        <p:txBody>
          <a:bodyPr wrap="square" rtlCol="0">
            <a:spAutoFit/>
          </a:bodyPr>
          <a:lstStyle/>
          <a:p>
            <a:r>
              <a:rPr lang="en-US" sz="2100" dirty="0">
                <a:latin typeface="American Typewriter" charset="0"/>
                <a:ea typeface="American Typewriter" charset="0"/>
                <a:cs typeface="American Typewriter" charset="0"/>
              </a:rPr>
              <a:t>Beverage </a:t>
            </a:r>
            <a:r>
              <a:rPr lang="en-US" sz="2100" dirty="0" err="1">
                <a:latin typeface="American Typewriter" charset="0"/>
                <a:ea typeface="American Typewriter" charset="0"/>
                <a:cs typeface="American Typewriter" charset="0"/>
              </a:rPr>
              <a:t>beverageHolder</a:t>
            </a:r>
            <a:r>
              <a:rPr lang="en-US" sz="2100" dirty="0">
                <a:latin typeface="American Typewriter" charset="0"/>
                <a:ea typeface="American Typewriter" charset="0"/>
                <a:cs typeface="American Typewriter" charset="0"/>
              </a:rPr>
              <a:t> = </a:t>
            </a:r>
            <a:r>
              <a:rPr lang="en-US" sz="2100" dirty="0">
                <a:solidFill>
                  <a:srgbClr val="FF0000"/>
                </a:solidFill>
                <a:latin typeface="American Typewriter" charset="0"/>
                <a:ea typeface="American Typewriter" charset="0"/>
                <a:cs typeface="American Typewriter" charset="0"/>
              </a:rPr>
              <a:t>new Coffee(8); </a:t>
            </a:r>
          </a:p>
          <a:p>
            <a:endParaRPr lang="en-US" sz="2100" dirty="0">
              <a:latin typeface="American Typewriter" charset="0"/>
              <a:ea typeface="American Typewriter" charset="0"/>
              <a:cs typeface="American Typewriter" charset="0"/>
            </a:endParaRPr>
          </a:p>
          <a:p>
            <a:r>
              <a:rPr lang="en-US" sz="2100" dirty="0">
                <a:latin typeface="American Typewriter" charset="0"/>
                <a:ea typeface="American Typewriter" charset="0"/>
                <a:cs typeface="American Typewriter" charset="0"/>
              </a:rPr>
              <a:t>Beverage </a:t>
            </a:r>
            <a:r>
              <a:rPr lang="en-US" sz="2100" dirty="0" err="1">
                <a:latin typeface="American Typewriter" charset="0"/>
                <a:ea typeface="American Typewriter" charset="0"/>
                <a:cs typeface="American Typewriter" charset="0"/>
              </a:rPr>
              <a:t>beverageHolder</a:t>
            </a:r>
            <a:r>
              <a:rPr lang="en-US" sz="2100" dirty="0">
                <a:latin typeface="American Typewriter" charset="0"/>
                <a:ea typeface="American Typewriter" charset="0"/>
                <a:cs typeface="American Typewriter" charset="0"/>
              </a:rPr>
              <a:t> = </a:t>
            </a:r>
            <a:r>
              <a:rPr lang="en-US" sz="2100" dirty="0">
                <a:solidFill>
                  <a:srgbClr val="00B050"/>
                </a:solidFill>
                <a:latin typeface="American Typewriter" charset="0"/>
                <a:ea typeface="American Typewriter" charset="0"/>
                <a:cs typeface="American Typewriter" charset="0"/>
              </a:rPr>
              <a:t>new Tea(6);</a:t>
            </a:r>
          </a:p>
          <a:p>
            <a:endParaRPr lang="en-US" sz="2100" dirty="0">
              <a:latin typeface="American Typewriter" charset="0"/>
              <a:ea typeface="American Typewriter" charset="0"/>
              <a:cs typeface="American Typewriter" charset="0"/>
            </a:endParaRPr>
          </a:p>
          <a:p>
            <a:r>
              <a:rPr lang="en-US" sz="2100" dirty="0">
                <a:latin typeface="American Typewriter" charset="0"/>
                <a:ea typeface="American Typewriter" charset="0"/>
                <a:cs typeface="American Typewriter" charset="0"/>
              </a:rPr>
              <a:t>Beverage </a:t>
            </a:r>
            <a:r>
              <a:rPr lang="en-US" sz="2100" dirty="0" err="1">
                <a:latin typeface="American Typewriter" charset="0"/>
                <a:ea typeface="American Typewriter" charset="0"/>
                <a:cs typeface="American Typewriter" charset="0"/>
              </a:rPr>
              <a:t>beverageHolder</a:t>
            </a:r>
            <a:r>
              <a:rPr lang="en-US" sz="2100" dirty="0">
                <a:latin typeface="American Typewriter" charset="0"/>
                <a:ea typeface="American Typewriter" charset="0"/>
                <a:cs typeface="American Typewriter" charset="0"/>
              </a:rPr>
              <a:t> = </a:t>
            </a:r>
            <a:r>
              <a:rPr lang="en-US" sz="2100" dirty="0">
                <a:solidFill>
                  <a:schemeClr val="accent4"/>
                </a:solidFill>
                <a:latin typeface="American Typewriter" charset="0"/>
                <a:ea typeface="American Typewriter" charset="0"/>
                <a:cs typeface="American Typewriter" charset="0"/>
              </a:rPr>
              <a:t>new </a:t>
            </a:r>
            <a:r>
              <a:rPr lang="en-US" sz="2100" dirty="0" err="1">
                <a:solidFill>
                  <a:schemeClr val="accent4"/>
                </a:solidFill>
                <a:latin typeface="American Typewriter" charset="0"/>
                <a:ea typeface="American Typewriter" charset="0"/>
                <a:cs typeface="American Typewriter" charset="0"/>
              </a:rPr>
              <a:t>MangoJuice</a:t>
            </a:r>
            <a:r>
              <a:rPr lang="en-US" sz="2100" dirty="0">
                <a:solidFill>
                  <a:schemeClr val="accent4"/>
                </a:solidFill>
                <a:latin typeface="American Typewriter" charset="0"/>
                <a:ea typeface="American Typewriter" charset="0"/>
                <a:cs typeface="American Typewriter" charset="0"/>
              </a:rPr>
              <a:t>(20);</a:t>
            </a:r>
          </a:p>
          <a:p>
            <a:endParaRPr lang="en-US" sz="2100" dirty="0">
              <a:latin typeface="American Typewriter" charset="0"/>
              <a:ea typeface="American Typewriter" charset="0"/>
              <a:cs typeface="American Typewriter" charset="0"/>
            </a:endParaRPr>
          </a:p>
          <a:p>
            <a:r>
              <a:rPr lang="en-US" sz="2100" dirty="0">
                <a:latin typeface="American Typewriter" charset="0"/>
                <a:ea typeface="American Typewriter" charset="0"/>
                <a:cs typeface="American Typewriter" charset="0"/>
              </a:rPr>
              <a:t>Beverage </a:t>
            </a:r>
            <a:r>
              <a:rPr lang="en-US" sz="2100" dirty="0" err="1">
                <a:latin typeface="American Typewriter" charset="0"/>
                <a:ea typeface="American Typewriter" charset="0"/>
                <a:cs typeface="American Typewriter" charset="0"/>
              </a:rPr>
              <a:t>beverageHolder</a:t>
            </a:r>
            <a:r>
              <a:rPr lang="en-US" sz="2100" dirty="0">
                <a:latin typeface="American Typewriter" charset="0"/>
                <a:ea typeface="American Typewriter" charset="0"/>
                <a:cs typeface="American Typewriter" charset="0"/>
              </a:rPr>
              <a:t> = </a:t>
            </a:r>
            <a:r>
              <a:rPr lang="en-US" sz="2100" dirty="0">
                <a:solidFill>
                  <a:schemeClr val="accent2"/>
                </a:solidFill>
                <a:latin typeface="American Typewriter" charset="0"/>
                <a:ea typeface="American Typewriter" charset="0"/>
                <a:cs typeface="American Typewriter" charset="0"/>
              </a:rPr>
              <a:t>new </a:t>
            </a:r>
            <a:r>
              <a:rPr lang="en-US" sz="2100" dirty="0" err="1">
                <a:solidFill>
                  <a:schemeClr val="accent2"/>
                </a:solidFill>
                <a:latin typeface="American Typewriter" charset="0"/>
                <a:ea typeface="American Typewriter" charset="0"/>
                <a:cs typeface="American Typewriter" charset="0"/>
              </a:rPr>
              <a:t>OrangeJuice</a:t>
            </a:r>
            <a:r>
              <a:rPr lang="en-US" sz="2100" dirty="0">
                <a:solidFill>
                  <a:schemeClr val="accent2"/>
                </a:solidFill>
                <a:latin typeface="American Typewriter" charset="0"/>
                <a:ea typeface="American Typewriter" charset="0"/>
                <a:cs typeface="American Typewriter" charset="0"/>
              </a:rPr>
              <a:t>(18);</a:t>
            </a:r>
          </a:p>
          <a:p>
            <a:endParaRPr lang="en-US" sz="1350" dirty="0"/>
          </a:p>
          <a:p>
            <a:endParaRPr lang="en-US" sz="1350" dirty="0"/>
          </a:p>
          <a:p>
            <a:endParaRPr lang="en-US" sz="1350" dirty="0"/>
          </a:p>
        </p:txBody>
      </p:sp>
      <p:sp>
        <p:nvSpPr>
          <p:cNvPr id="7" name="Footer Placeholder 6"/>
          <p:cNvSpPr>
            <a:spLocks noGrp="1"/>
          </p:cNvSpPr>
          <p:nvPr>
            <p:ph type="ftr" sz="quarter" idx="11"/>
          </p:nvPr>
        </p:nvSpPr>
        <p:spPr/>
        <p:txBody>
          <a:bodyPr/>
          <a:lstStyle/>
          <a:p>
            <a:r>
              <a:rPr lang="en-US"/>
              <a:t>CopyRight Brahma Dathan</a:t>
            </a:r>
          </a:p>
        </p:txBody>
      </p:sp>
      <p:pic>
        <p:nvPicPr>
          <p:cNvPr id="8" name="Picture 7"/>
          <p:cNvPicPr>
            <a:picLocks noChangeAspect="1"/>
          </p:cNvPicPr>
          <p:nvPr/>
        </p:nvPicPr>
        <p:blipFill>
          <a:blip r:embed="rId3"/>
          <a:stretch>
            <a:fillRect/>
          </a:stretch>
        </p:blipFill>
        <p:spPr>
          <a:xfrm>
            <a:off x="7935237" y="2372746"/>
            <a:ext cx="580113" cy="564644"/>
          </a:xfrm>
          <a:prstGeom prst="rect">
            <a:avLst/>
          </a:prstGeom>
        </p:spPr>
      </p:pic>
      <p:pic>
        <p:nvPicPr>
          <p:cNvPr id="9" name="Picture 8"/>
          <p:cNvPicPr>
            <a:picLocks noChangeAspect="1"/>
          </p:cNvPicPr>
          <p:nvPr/>
        </p:nvPicPr>
        <p:blipFill>
          <a:blip r:embed="rId3"/>
          <a:stretch>
            <a:fillRect/>
          </a:stretch>
        </p:blipFill>
        <p:spPr>
          <a:xfrm>
            <a:off x="7935237" y="3368633"/>
            <a:ext cx="580113" cy="564644"/>
          </a:xfrm>
          <a:prstGeom prst="rect">
            <a:avLst/>
          </a:prstGeom>
        </p:spPr>
      </p:pic>
      <p:pic>
        <p:nvPicPr>
          <p:cNvPr id="10" name="Picture 9"/>
          <p:cNvPicPr>
            <a:picLocks noChangeAspect="1"/>
          </p:cNvPicPr>
          <p:nvPr/>
        </p:nvPicPr>
        <p:blipFill>
          <a:blip r:embed="rId3"/>
          <a:stretch>
            <a:fillRect/>
          </a:stretch>
        </p:blipFill>
        <p:spPr>
          <a:xfrm>
            <a:off x="7991891" y="4364520"/>
            <a:ext cx="580113" cy="564644"/>
          </a:xfrm>
          <a:prstGeom prst="rect">
            <a:avLst/>
          </a:prstGeom>
        </p:spPr>
      </p:pic>
      <p:pic>
        <p:nvPicPr>
          <p:cNvPr id="11" name="Picture 10"/>
          <p:cNvPicPr>
            <a:picLocks noChangeAspect="1"/>
          </p:cNvPicPr>
          <p:nvPr/>
        </p:nvPicPr>
        <p:blipFill>
          <a:blip r:embed="rId3"/>
          <a:stretch>
            <a:fillRect/>
          </a:stretch>
        </p:blipFill>
        <p:spPr>
          <a:xfrm>
            <a:off x="7991891" y="5436106"/>
            <a:ext cx="580113" cy="564644"/>
          </a:xfrm>
          <a:prstGeom prst="rect">
            <a:avLst/>
          </a:prstGeom>
        </p:spPr>
      </p:pic>
      <p:pic>
        <p:nvPicPr>
          <p:cNvPr id="12"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8650" y="4826770"/>
            <a:ext cx="1313262" cy="1071587"/>
          </a:xfrm>
          <a:prstGeom prst="rect">
            <a:avLst/>
          </a:prstGeom>
        </p:spPr>
      </p:pic>
    </p:spTree>
    <p:extLst>
      <p:ext uri="{BB962C8B-B14F-4D97-AF65-F5344CB8AC3E}">
        <p14:creationId xmlns:p14="http://schemas.microsoft.com/office/powerpoint/2010/main" val="3366406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Guess what this holder/cup could contain</a:t>
            </a:r>
          </a:p>
        </p:txBody>
      </p:sp>
      <p:pic>
        <p:nvPicPr>
          <p:cNvPr id="4" name="Content Placeholder 3"/>
          <p:cNvPicPr>
            <a:picLocks noGrp="1" noChangeAspect="1"/>
          </p:cNvPicPr>
          <p:nvPr>
            <p:ph idx="1"/>
          </p:nvPr>
        </p:nvPicPr>
        <p:blipFill>
          <a:blip r:embed="rId3"/>
          <a:stretch>
            <a:fillRect/>
          </a:stretch>
        </p:blipFill>
        <p:spPr>
          <a:xfrm>
            <a:off x="420233" y="2343556"/>
            <a:ext cx="2382236" cy="3263504"/>
          </a:xfrm>
          <a:prstGeom prst="rect">
            <a:avLst/>
          </a:prstGeom>
        </p:spPr>
      </p:pic>
      <p:sp>
        <p:nvSpPr>
          <p:cNvPr id="6" name="TextBox 5"/>
          <p:cNvSpPr txBox="1"/>
          <p:nvPr/>
        </p:nvSpPr>
        <p:spPr>
          <a:xfrm>
            <a:off x="3079549" y="2648022"/>
            <a:ext cx="2475431" cy="2677656"/>
          </a:xfrm>
          <a:prstGeom prst="rect">
            <a:avLst/>
          </a:prstGeom>
          <a:noFill/>
        </p:spPr>
        <p:txBody>
          <a:bodyPr wrap="square" rtlCol="0">
            <a:spAutoFit/>
          </a:bodyPr>
          <a:lstStyle/>
          <a:p>
            <a:r>
              <a:rPr lang="en-US" sz="2400" b="1" dirty="0">
                <a:solidFill>
                  <a:srgbClr val="FF0000"/>
                </a:solidFill>
                <a:latin typeface="American Typewriter" charset="0"/>
                <a:ea typeface="American Typewriter" charset="0"/>
                <a:cs typeface="American Typewriter" charset="0"/>
              </a:rPr>
              <a:t>Coffee?                 </a:t>
            </a:r>
          </a:p>
          <a:p>
            <a:endParaRPr lang="en-US" sz="2400" b="1" dirty="0">
              <a:latin typeface="American Typewriter" charset="0"/>
              <a:ea typeface="American Typewriter" charset="0"/>
              <a:cs typeface="American Typewriter" charset="0"/>
            </a:endParaRPr>
          </a:p>
          <a:p>
            <a:r>
              <a:rPr lang="en-US" sz="2400" b="1" dirty="0">
                <a:solidFill>
                  <a:srgbClr val="00B050"/>
                </a:solidFill>
                <a:latin typeface="American Typewriter" charset="0"/>
                <a:ea typeface="American Typewriter" charset="0"/>
                <a:cs typeface="American Typewriter" charset="0"/>
              </a:rPr>
              <a:t>Tea?</a:t>
            </a:r>
          </a:p>
          <a:p>
            <a:endParaRPr lang="en-US" sz="2400" b="1" dirty="0">
              <a:latin typeface="American Typewriter" charset="0"/>
              <a:ea typeface="American Typewriter" charset="0"/>
              <a:cs typeface="American Typewriter" charset="0"/>
            </a:endParaRPr>
          </a:p>
          <a:p>
            <a:r>
              <a:rPr lang="en-US" sz="2400" b="1" dirty="0">
                <a:solidFill>
                  <a:schemeClr val="accent4"/>
                </a:solidFill>
                <a:latin typeface="American Typewriter" charset="0"/>
                <a:ea typeface="American Typewriter" charset="0"/>
                <a:cs typeface="American Typewriter" charset="0"/>
              </a:rPr>
              <a:t>Mango juice?</a:t>
            </a:r>
          </a:p>
          <a:p>
            <a:endParaRPr lang="en-US" sz="2400" b="1" dirty="0">
              <a:latin typeface="American Typewriter" charset="0"/>
              <a:ea typeface="American Typewriter" charset="0"/>
              <a:cs typeface="American Typewriter" charset="0"/>
            </a:endParaRPr>
          </a:p>
          <a:p>
            <a:r>
              <a:rPr lang="en-US" sz="2400" b="1" dirty="0">
                <a:solidFill>
                  <a:schemeClr val="accent2"/>
                </a:solidFill>
                <a:latin typeface="American Typewriter" charset="0"/>
                <a:ea typeface="American Typewriter" charset="0"/>
                <a:cs typeface="American Typewriter" charset="0"/>
              </a:rPr>
              <a:t>Orange juice?</a:t>
            </a:r>
          </a:p>
        </p:txBody>
      </p:sp>
      <p:pic>
        <p:nvPicPr>
          <p:cNvPr id="7" name="Picture 6"/>
          <p:cNvPicPr>
            <a:picLocks noChangeAspect="1"/>
          </p:cNvPicPr>
          <p:nvPr/>
        </p:nvPicPr>
        <p:blipFill>
          <a:blip r:embed="rId4"/>
          <a:stretch>
            <a:fillRect/>
          </a:stretch>
        </p:blipFill>
        <p:spPr>
          <a:xfrm>
            <a:off x="6023610" y="2385539"/>
            <a:ext cx="724161" cy="704850"/>
          </a:xfrm>
          <a:prstGeom prst="rect">
            <a:avLst/>
          </a:prstGeom>
        </p:spPr>
      </p:pic>
      <p:pic>
        <p:nvPicPr>
          <p:cNvPr id="8" name="Picture 7"/>
          <p:cNvPicPr>
            <a:picLocks noChangeAspect="1"/>
          </p:cNvPicPr>
          <p:nvPr/>
        </p:nvPicPr>
        <p:blipFill>
          <a:blip r:embed="rId4"/>
          <a:stretch>
            <a:fillRect/>
          </a:stretch>
        </p:blipFill>
        <p:spPr>
          <a:xfrm>
            <a:off x="6023610" y="3090389"/>
            <a:ext cx="724161" cy="704850"/>
          </a:xfrm>
          <a:prstGeom prst="rect">
            <a:avLst/>
          </a:prstGeom>
        </p:spPr>
      </p:pic>
      <p:pic>
        <p:nvPicPr>
          <p:cNvPr id="9" name="Picture 8"/>
          <p:cNvPicPr>
            <a:picLocks noChangeAspect="1"/>
          </p:cNvPicPr>
          <p:nvPr/>
        </p:nvPicPr>
        <p:blipFill>
          <a:blip r:embed="rId4"/>
          <a:stretch>
            <a:fillRect/>
          </a:stretch>
        </p:blipFill>
        <p:spPr>
          <a:xfrm>
            <a:off x="6023610" y="3772857"/>
            <a:ext cx="724161" cy="704850"/>
          </a:xfrm>
          <a:prstGeom prst="rect">
            <a:avLst/>
          </a:prstGeom>
        </p:spPr>
      </p:pic>
      <p:pic>
        <p:nvPicPr>
          <p:cNvPr id="10" name="Picture 9"/>
          <p:cNvPicPr>
            <a:picLocks noChangeAspect="1"/>
          </p:cNvPicPr>
          <p:nvPr/>
        </p:nvPicPr>
        <p:blipFill>
          <a:blip r:embed="rId4"/>
          <a:stretch>
            <a:fillRect/>
          </a:stretch>
        </p:blipFill>
        <p:spPr>
          <a:xfrm>
            <a:off x="6065651" y="4627989"/>
            <a:ext cx="724161" cy="704850"/>
          </a:xfrm>
          <a:prstGeom prst="rect">
            <a:avLst/>
          </a:prstGeom>
        </p:spPr>
      </p:pic>
      <p:sp>
        <p:nvSpPr>
          <p:cNvPr id="12" name="Footer Placeholder 11"/>
          <p:cNvSpPr>
            <a:spLocks noGrp="1"/>
          </p:cNvSpPr>
          <p:nvPr>
            <p:ph type="ftr" sz="quarter" idx="11"/>
          </p:nvPr>
        </p:nvSpPr>
        <p:spPr/>
        <p:txBody>
          <a:bodyPr/>
          <a:lstStyle/>
          <a:p>
            <a:r>
              <a:rPr lang="en-US"/>
              <a:t>CopyRight Brahma Dathan</a:t>
            </a:r>
          </a:p>
        </p:txBody>
      </p:sp>
      <p:pic>
        <p:nvPicPr>
          <p:cNvPr id="13" name="Content Placeholder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53519" y="2604652"/>
            <a:ext cx="1892159" cy="1543952"/>
          </a:xfrm>
          <a:prstGeom prst="rect">
            <a:avLst/>
          </a:prstGeom>
        </p:spPr>
      </p:pic>
    </p:spTree>
    <p:extLst>
      <p:ext uri="{BB962C8B-B14F-4D97-AF65-F5344CB8AC3E}">
        <p14:creationId xmlns:p14="http://schemas.microsoft.com/office/powerpoint/2010/main" val="1822283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p:tgtEl>
                                          <p:spTgt spid="6">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6">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p:tgtEl>
                                          <p:spTgt spid="7"/>
                                        </p:tgtEl>
                                        <p:attrNameLst>
                                          <p:attrName>ppt_y</p:attrName>
                                        </p:attrNameLst>
                                      </p:cBhvr>
                                      <p:tavLst>
                                        <p:tav tm="0">
                                          <p:val>
                                            <p:strVal val="#ppt_y+#ppt_h*1.125000"/>
                                          </p:val>
                                        </p:tav>
                                        <p:tav tm="100000">
                                          <p:val>
                                            <p:strVal val="#ppt_y"/>
                                          </p:val>
                                        </p:tav>
                                      </p:tavLst>
                                    </p:anim>
                                    <p:animEffect transition="in" filter="wipe(up)">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p:tgtEl>
                                          <p:spTgt spid="6">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6">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p:tgtEl>
                                          <p:spTgt spid="8"/>
                                        </p:tgtEl>
                                        <p:attrNameLst>
                                          <p:attrName>ppt_y</p:attrName>
                                        </p:attrNameLst>
                                      </p:cBhvr>
                                      <p:tavLst>
                                        <p:tav tm="0">
                                          <p:val>
                                            <p:strVal val="#ppt_y+#ppt_h*1.125000"/>
                                          </p:val>
                                        </p:tav>
                                        <p:tav tm="100000">
                                          <p:val>
                                            <p:strVal val="#ppt_y"/>
                                          </p:val>
                                        </p:tav>
                                      </p:tavLst>
                                    </p:anim>
                                    <p:animEffect transition="in" filter="wipe(up)">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 calcmode="lin" valueType="num">
                                      <p:cBhvr additive="base">
                                        <p:cTn id="31" dur="500"/>
                                        <p:tgtEl>
                                          <p:spTgt spid="6">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6">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p:tgtEl>
                                          <p:spTgt spid="9"/>
                                        </p:tgtEl>
                                        <p:attrNameLst>
                                          <p:attrName>ppt_y</p:attrName>
                                        </p:attrNameLst>
                                      </p:cBhvr>
                                      <p:tavLst>
                                        <p:tav tm="0">
                                          <p:val>
                                            <p:strVal val="#ppt_y+#ppt_h*1.125000"/>
                                          </p:val>
                                        </p:tav>
                                        <p:tav tm="100000">
                                          <p:val>
                                            <p:strVal val="#ppt_y"/>
                                          </p:val>
                                        </p:tav>
                                      </p:tavLst>
                                    </p:anim>
                                    <p:animEffect transition="in" filter="wipe(up)">
                                      <p:cBhvr>
                                        <p:cTn id="38" dur="500"/>
                                        <p:tgtEl>
                                          <p:spTgt spid="9"/>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6">
                                            <p:txEl>
                                              <p:pRg st="6" end="6"/>
                                            </p:txEl>
                                          </p:spTgt>
                                        </p:tgtEl>
                                        <p:attrNameLst>
                                          <p:attrName>style.visibility</p:attrName>
                                        </p:attrNameLst>
                                      </p:cBhvr>
                                      <p:to>
                                        <p:strVal val="visible"/>
                                      </p:to>
                                    </p:set>
                                    <p:anim calcmode="lin" valueType="num">
                                      <p:cBhvr additive="base">
                                        <p:cTn id="43" dur="500"/>
                                        <p:tgtEl>
                                          <p:spTgt spid="6">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6">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anim calcmode="lin" valueType="num">
                                      <p:cBhvr additive="base">
                                        <p:cTn id="49" dur="500"/>
                                        <p:tgtEl>
                                          <p:spTgt spid="10"/>
                                        </p:tgtEl>
                                        <p:attrNameLst>
                                          <p:attrName>ppt_y</p:attrName>
                                        </p:attrNameLst>
                                      </p:cBhvr>
                                      <p:tavLst>
                                        <p:tav tm="0">
                                          <p:val>
                                            <p:strVal val="#ppt_y+#ppt_h*1.125000"/>
                                          </p:val>
                                        </p:tav>
                                        <p:tav tm="100000">
                                          <p:val>
                                            <p:strVal val="#ppt_y"/>
                                          </p:val>
                                        </p:tav>
                                      </p:tavLst>
                                    </p:anim>
                                    <p:animEffect transition="in" filter="wipe(up)">
                                      <p:cBhvr>
                                        <p:cTn id="5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Guess what this holder/cup could contain</a:t>
            </a:r>
          </a:p>
        </p:txBody>
      </p:sp>
      <p:pic>
        <p:nvPicPr>
          <p:cNvPr id="4" name="Content Placeholder 3"/>
          <p:cNvPicPr>
            <a:picLocks noGrp="1" noChangeAspect="1"/>
          </p:cNvPicPr>
          <p:nvPr>
            <p:ph idx="1"/>
          </p:nvPr>
        </p:nvPicPr>
        <p:blipFill>
          <a:blip r:embed="rId2"/>
          <a:stretch>
            <a:fillRect/>
          </a:stretch>
        </p:blipFill>
        <p:spPr>
          <a:xfrm>
            <a:off x="628650" y="2522630"/>
            <a:ext cx="2857500" cy="2838450"/>
          </a:xfrm>
          <a:prstGeom prst="rect">
            <a:avLst/>
          </a:prstGeom>
        </p:spPr>
      </p:pic>
      <p:sp>
        <p:nvSpPr>
          <p:cNvPr id="6" name="TextBox 5"/>
          <p:cNvSpPr txBox="1"/>
          <p:nvPr/>
        </p:nvSpPr>
        <p:spPr>
          <a:xfrm>
            <a:off x="3748204" y="2474915"/>
            <a:ext cx="4767146" cy="2677656"/>
          </a:xfrm>
          <a:prstGeom prst="rect">
            <a:avLst/>
          </a:prstGeom>
          <a:noFill/>
        </p:spPr>
        <p:txBody>
          <a:bodyPr wrap="square" rtlCol="0">
            <a:spAutoFit/>
          </a:bodyPr>
          <a:lstStyle/>
          <a:p>
            <a:r>
              <a:rPr lang="en-US" sz="2400" b="1" dirty="0">
                <a:solidFill>
                  <a:srgbClr val="FF0000"/>
                </a:solidFill>
                <a:latin typeface="American Typewriter" charset="0"/>
                <a:ea typeface="American Typewriter" charset="0"/>
                <a:cs typeface="American Typewriter" charset="0"/>
              </a:rPr>
              <a:t>Coffee?                 </a:t>
            </a:r>
          </a:p>
          <a:p>
            <a:endParaRPr lang="en-US" sz="2400" b="1" dirty="0">
              <a:latin typeface="American Typewriter" charset="0"/>
              <a:ea typeface="American Typewriter" charset="0"/>
              <a:cs typeface="American Typewriter" charset="0"/>
            </a:endParaRPr>
          </a:p>
          <a:p>
            <a:r>
              <a:rPr lang="en-US" sz="2400" b="1" dirty="0">
                <a:solidFill>
                  <a:srgbClr val="00B050"/>
                </a:solidFill>
                <a:latin typeface="American Typewriter" charset="0"/>
                <a:ea typeface="American Typewriter" charset="0"/>
                <a:cs typeface="American Typewriter" charset="0"/>
              </a:rPr>
              <a:t>Tea?</a:t>
            </a:r>
          </a:p>
          <a:p>
            <a:endParaRPr lang="en-US" sz="2400" b="1" dirty="0">
              <a:latin typeface="American Typewriter" charset="0"/>
              <a:ea typeface="American Typewriter" charset="0"/>
              <a:cs typeface="American Typewriter" charset="0"/>
            </a:endParaRPr>
          </a:p>
          <a:p>
            <a:r>
              <a:rPr lang="en-US" sz="2400" b="1" dirty="0">
                <a:solidFill>
                  <a:schemeClr val="accent4"/>
                </a:solidFill>
                <a:latin typeface="American Typewriter" charset="0"/>
                <a:ea typeface="American Typewriter" charset="0"/>
                <a:cs typeface="American Typewriter" charset="0"/>
              </a:rPr>
              <a:t>Mango juice?</a:t>
            </a:r>
          </a:p>
          <a:p>
            <a:endParaRPr lang="en-US" sz="2400" b="1" dirty="0">
              <a:latin typeface="American Typewriter" charset="0"/>
              <a:ea typeface="American Typewriter" charset="0"/>
              <a:cs typeface="American Typewriter" charset="0"/>
            </a:endParaRPr>
          </a:p>
          <a:p>
            <a:r>
              <a:rPr lang="en-US" sz="2400" b="1" dirty="0">
                <a:solidFill>
                  <a:schemeClr val="accent2"/>
                </a:solidFill>
                <a:latin typeface="American Typewriter" charset="0"/>
                <a:ea typeface="American Typewriter" charset="0"/>
                <a:cs typeface="American Typewriter" charset="0"/>
              </a:rPr>
              <a:t>Orange juice?</a:t>
            </a:r>
          </a:p>
        </p:txBody>
      </p:sp>
      <p:pic>
        <p:nvPicPr>
          <p:cNvPr id="7" name="Picture 6"/>
          <p:cNvPicPr>
            <a:picLocks noChangeAspect="1"/>
          </p:cNvPicPr>
          <p:nvPr/>
        </p:nvPicPr>
        <p:blipFill>
          <a:blip r:embed="rId3"/>
          <a:stretch>
            <a:fillRect/>
          </a:stretch>
        </p:blipFill>
        <p:spPr>
          <a:xfrm>
            <a:off x="5941120" y="3767768"/>
            <a:ext cx="724161" cy="704850"/>
          </a:xfrm>
          <a:prstGeom prst="rect">
            <a:avLst/>
          </a:prstGeom>
        </p:spPr>
      </p:pic>
      <p:pic>
        <p:nvPicPr>
          <p:cNvPr id="8" name="Picture 7"/>
          <p:cNvPicPr>
            <a:picLocks noChangeAspect="1"/>
          </p:cNvPicPr>
          <p:nvPr/>
        </p:nvPicPr>
        <p:blipFill>
          <a:blip r:embed="rId3"/>
          <a:stretch>
            <a:fillRect/>
          </a:stretch>
        </p:blipFill>
        <p:spPr>
          <a:xfrm>
            <a:off x="5941120" y="4448628"/>
            <a:ext cx="724161" cy="704850"/>
          </a:xfrm>
          <a:prstGeom prst="rect">
            <a:avLst/>
          </a:prstGeom>
        </p:spPr>
      </p:pic>
      <p:pic>
        <p:nvPicPr>
          <p:cNvPr id="9" name="Picture 8"/>
          <p:cNvPicPr>
            <a:picLocks noChangeAspect="1"/>
          </p:cNvPicPr>
          <p:nvPr/>
        </p:nvPicPr>
        <p:blipFill>
          <a:blip r:embed="rId4"/>
          <a:stretch>
            <a:fillRect/>
          </a:stretch>
        </p:blipFill>
        <p:spPr>
          <a:xfrm>
            <a:off x="5123492" y="2293270"/>
            <a:ext cx="817628" cy="817628"/>
          </a:xfrm>
          <a:prstGeom prst="rect">
            <a:avLst/>
          </a:prstGeom>
        </p:spPr>
      </p:pic>
      <p:pic>
        <p:nvPicPr>
          <p:cNvPr id="10" name="Picture 9"/>
          <p:cNvPicPr>
            <a:picLocks noChangeAspect="1"/>
          </p:cNvPicPr>
          <p:nvPr/>
        </p:nvPicPr>
        <p:blipFill>
          <a:blip r:embed="rId4"/>
          <a:stretch>
            <a:fillRect/>
          </a:stretch>
        </p:blipFill>
        <p:spPr>
          <a:xfrm>
            <a:off x="4689227" y="3009524"/>
            <a:ext cx="843079" cy="843079"/>
          </a:xfrm>
          <a:prstGeom prst="rect">
            <a:avLst/>
          </a:prstGeom>
        </p:spPr>
      </p:pic>
      <p:sp>
        <p:nvSpPr>
          <p:cNvPr id="12" name="Footer Placeholder 11"/>
          <p:cNvSpPr>
            <a:spLocks noGrp="1"/>
          </p:cNvSpPr>
          <p:nvPr>
            <p:ph type="ftr" sz="quarter" idx="11"/>
          </p:nvPr>
        </p:nvSpPr>
        <p:spPr/>
        <p:txBody>
          <a:bodyPr/>
          <a:lstStyle/>
          <a:p>
            <a:r>
              <a:rPr lang="en-US"/>
              <a:t>CopyRight Brahma Dathan</a:t>
            </a:r>
          </a:p>
        </p:txBody>
      </p:sp>
      <p:pic>
        <p:nvPicPr>
          <p:cNvPr id="13" name="Content Placeholder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53519" y="2604652"/>
            <a:ext cx="1892159" cy="1543952"/>
          </a:xfrm>
          <a:prstGeom prst="rect">
            <a:avLst/>
          </a:prstGeom>
        </p:spPr>
      </p:pic>
    </p:spTree>
    <p:extLst>
      <p:ext uri="{BB962C8B-B14F-4D97-AF65-F5344CB8AC3E}">
        <p14:creationId xmlns:p14="http://schemas.microsoft.com/office/powerpoint/2010/main" val="1648769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2" presetClass="entr" presetSubtype="4"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p:tgtEl>
                                          <p:spTgt spid="7"/>
                                        </p:tgtEl>
                                        <p:attrNameLst>
                                          <p:attrName>ppt_y</p:attrName>
                                        </p:attrNameLst>
                                      </p:cBhvr>
                                      <p:tavLst>
                                        <p:tav tm="0">
                                          <p:val>
                                            <p:strVal val="#ppt_y+#ppt_h*1.125000"/>
                                          </p:val>
                                        </p:tav>
                                        <p:tav tm="100000">
                                          <p:val>
                                            <p:strVal val="#ppt_y"/>
                                          </p:val>
                                        </p:tav>
                                      </p:tavLst>
                                    </p:anim>
                                    <p:animEffect transition="in" filter="wipe(up)">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p:tgtEl>
                                          <p:spTgt spid="8"/>
                                        </p:tgtEl>
                                        <p:attrNameLst>
                                          <p:attrName>ppt_y</p:attrName>
                                        </p:attrNameLst>
                                      </p:cBhvr>
                                      <p:tavLst>
                                        <p:tav tm="0">
                                          <p:val>
                                            <p:strVal val="#ppt_y+#ppt_h*1.125000"/>
                                          </p:val>
                                        </p:tav>
                                        <p:tav tm="100000">
                                          <p:val>
                                            <p:strVal val="#ppt_y"/>
                                          </p:val>
                                        </p:tav>
                                      </p:tavLst>
                                    </p:anim>
                                    <p:animEffect transition="in" filter="wipe(up)">
                                      <p:cBhvr>
                                        <p:cTn id="38" dur="500"/>
                                        <p:tgtEl>
                                          <p:spTgt spid="8"/>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Could this be</a:t>
            </a:r>
          </a:p>
        </p:txBody>
      </p:sp>
      <p:sp>
        <p:nvSpPr>
          <p:cNvPr id="6" name="TextBox 5"/>
          <p:cNvSpPr txBox="1"/>
          <p:nvPr/>
        </p:nvSpPr>
        <p:spPr>
          <a:xfrm>
            <a:off x="3948926" y="2522630"/>
            <a:ext cx="4767146" cy="1200329"/>
          </a:xfrm>
          <a:prstGeom prst="rect">
            <a:avLst/>
          </a:prstGeom>
          <a:noFill/>
        </p:spPr>
        <p:txBody>
          <a:bodyPr wrap="square" rtlCol="0">
            <a:spAutoFit/>
          </a:bodyPr>
          <a:lstStyle/>
          <a:p>
            <a:r>
              <a:rPr lang="en-US" sz="2400" b="1" dirty="0">
                <a:solidFill>
                  <a:srgbClr val="FF0000"/>
                </a:solidFill>
                <a:latin typeface="American Typewriter" charset="0"/>
                <a:ea typeface="American Typewriter" charset="0"/>
                <a:cs typeface="American Typewriter" charset="0"/>
              </a:rPr>
              <a:t>hot?                 </a:t>
            </a:r>
          </a:p>
          <a:p>
            <a:endParaRPr lang="en-US" sz="2400" b="1" dirty="0">
              <a:latin typeface="American Typewriter" charset="0"/>
              <a:ea typeface="American Typewriter" charset="0"/>
              <a:cs typeface="American Typewriter" charset="0"/>
            </a:endParaRPr>
          </a:p>
          <a:p>
            <a:r>
              <a:rPr lang="en-US" sz="2400" b="1" dirty="0">
                <a:solidFill>
                  <a:srgbClr val="0070C0"/>
                </a:solidFill>
                <a:latin typeface="American Typewriter" charset="0"/>
                <a:ea typeface="American Typewriter" charset="0"/>
                <a:cs typeface="American Typewriter" charset="0"/>
              </a:rPr>
              <a:t>cold?</a:t>
            </a:r>
          </a:p>
        </p:txBody>
      </p:sp>
      <p:pic>
        <p:nvPicPr>
          <p:cNvPr id="7" name="Picture 6"/>
          <p:cNvPicPr>
            <a:picLocks noChangeAspect="1"/>
          </p:cNvPicPr>
          <p:nvPr/>
        </p:nvPicPr>
        <p:blipFill>
          <a:blip r:embed="rId2"/>
          <a:stretch>
            <a:fillRect/>
          </a:stretch>
        </p:blipFill>
        <p:spPr>
          <a:xfrm>
            <a:off x="4974095" y="2296465"/>
            <a:ext cx="724161" cy="704850"/>
          </a:xfrm>
          <a:prstGeom prst="rect">
            <a:avLst/>
          </a:prstGeom>
        </p:spPr>
      </p:pic>
      <p:pic>
        <p:nvPicPr>
          <p:cNvPr id="9" name="Content Placeholder 3"/>
          <p:cNvPicPr>
            <a:picLocks noGrp="1" noChangeAspect="1"/>
          </p:cNvPicPr>
          <p:nvPr>
            <p:ph idx="1"/>
          </p:nvPr>
        </p:nvPicPr>
        <p:blipFill>
          <a:blip r:embed="rId3"/>
          <a:stretch>
            <a:fillRect/>
          </a:stretch>
        </p:blipFill>
        <p:spPr>
          <a:xfrm>
            <a:off x="628651" y="1888314"/>
            <a:ext cx="2382236" cy="3263504"/>
          </a:xfrm>
          <a:prstGeom prst="rect">
            <a:avLst/>
          </a:prstGeom>
        </p:spPr>
      </p:pic>
      <p:pic>
        <p:nvPicPr>
          <p:cNvPr id="10" name="Picture 9"/>
          <p:cNvPicPr>
            <a:picLocks noChangeAspect="1"/>
          </p:cNvPicPr>
          <p:nvPr/>
        </p:nvPicPr>
        <p:blipFill>
          <a:blip r:embed="rId2"/>
          <a:stretch>
            <a:fillRect/>
          </a:stretch>
        </p:blipFill>
        <p:spPr>
          <a:xfrm>
            <a:off x="4974095" y="3046253"/>
            <a:ext cx="724161" cy="704850"/>
          </a:xfrm>
          <a:prstGeom prst="rect">
            <a:avLst/>
          </a:prstGeom>
        </p:spPr>
      </p:pic>
      <p:sp>
        <p:nvSpPr>
          <p:cNvPr id="11" name="Footer Placeholder 10"/>
          <p:cNvSpPr>
            <a:spLocks noGrp="1"/>
          </p:cNvSpPr>
          <p:nvPr>
            <p:ph type="ftr" sz="quarter" idx="11"/>
          </p:nvPr>
        </p:nvSpPr>
        <p:spPr/>
        <p:txBody>
          <a:bodyPr/>
          <a:lstStyle/>
          <a:p>
            <a:r>
              <a:rPr lang="en-US"/>
              <a:t>CopyRight Brahma Dathan</a:t>
            </a:r>
          </a:p>
        </p:txBody>
      </p:sp>
      <p:pic>
        <p:nvPicPr>
          <p:cNvPr id="12"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53519" y="2604652"/>
            <a:ext cx="1892159" cy="1543952"/>
          </a:xfrm>
          <a:prstGeom prst="rect">
            <a:avLst/>
          </a:prstGeom>
        </p:spPr>
      </p:pic>
    </p:spTree>
    <p:extLst>
      <p:ext uri="{BB962C8B-B14F-4D97-AF65-F5344CB8AC3E}">
        <p14:creationId xmlns:p14="http://schemas.microsoft.com/office/powerpoint/2010/main" val="838041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could it taste like?</a:t>
            </a:r>
          </a:p>
        </p:txBody>
      </p:sp>
      <p:pic>
        <p:nvPicPr>
          <p:cNvPr id="4" name="Content Placeholder 3"/>
          <p:cNvPicPr>
            <a:picLocks noGrp="1" noChangeAspect="1"/>
          </p:cNvPicPr>
          <p:nvPr>
            <p:ph idx="1"/>
          </p:nvPr>
        </p:nvPicPr>
        <p:blipFill>
          <a:blip r:embed="rId2"/>
          <a:stretch>
            <a:fillRect/>
          </a:stretch>
        </p:blipFill>
        <p:spPr>
          <a:xfrm>
            <a:off x="420233" y="2343556"/>
            <a:ext cx="2382236" cy="3263504"/>
          </a:xfrm>
          <a:prstGeom prst="rect">
            <a:avLst/>
          </a:prstGeom>
        </p:spPr>
      </p:pic>
      <p:sp>
        <p:nvSpPr>
          <p:cNvPr id="6" name="TextBox 5"/>
          <p:cNvSpPr txBox="1"/>
          <p:nvPr/>
        </p:nvSpPr>
        <p:spPr>
          <a:xfrm>
            <a:off x="3748204" y="2713928"/>
            <a:ext cx="4767146" cy="2677656"/>
          </a:xfrm>
          <a:prstGeom prst="rect">
            <a:avLst/>
          </a:prstGeom>
          <a:noFill/>
        </p:spPr>
        <p:txBody>
          <a:bodyPr wrap="square" rtlCol="0">
            <a:spAutoFit/>
          </a:bodyPr>
          <a:lstStyle/>
          <a:p>
            <a:r>
              <a:rPr lang="en-US" sz="2400" b="1" dirty="0">
                <a:solidFill>
                  <a:srgbClr val="FF0000"/>
                </a:solidFill>
                <a:latin typeface="American Typewriter" charset="0"/>
                <a:ea typeface="American Typewriter" charset="0"/>
                <a:cs typeface="American Typewriter" charset="0"/>
              </a:rPr>
              <a:t>Coffee?                 </a:t>
            </a:r>
          </a:p>
          <a:p>
            <a:endParaRPr lang="en-US" sz="2400" b="1" dirty="0">
              <a:latin typeface="American Typewriter" charset="0"/>
              <a:ea typeface="American Typewriter" charset="0"/>
              <a:cs typeface="American Typewriter" charset="0"/>
            </a:endParaRPr>
          </a:p>
          <a:p>
            <a:r>
              <a:rPr lang="en-US" sz="2400" b="1" dirty="0">
                <a:solidFill>
                  <a:schemeClr val="accent2"/>
                </a:solidFill>
                <a:latin typeface="American Typewriter" charset="0"/>
                <a:ea typeface="American Typewriter" charset="0"/>
                <a:cs typeface="American Typewriter" charset="0"/>
              </a:rPr>
              <a:t>Tea?</a:t>
            </a:r>
          </a:p>
          <a:p>
            <a:endParaRPr lang="en-US" sz="2400" b="1" dirty="0">
              <a:latin typeface="American Typewriter" charset="0"/>
              <a:ea typeface="American Typewriter" charset="0"/>
              <a:cs typeface="American Typewriter" charset="0"/>
            </a:endParaRPr>
          </a:p>
          <a:p>
            <a:r>
              <a:rPr lang="en-US" sz="2400" b="1" dirty="0">
                <a:solidFill>
                  <a:schemeClr val="accent4"/>
                </a:solidFill>
                <a:latin typeface="American Typewriter" charset="0"/>
                <a:ea typeface="American Typewriter" charset="0"/>
                <a:cs typeface="American Typewriter" charset="0"/>
              </a:rPr>
              <a:t>Mango juice?</a:t>
            </a:r>
          </a:p>
          <a:p>
            <a:endParaRPr lang="en-US" sz="2400" b="1" dirty="0">
              <a:latin typeface="American Typewriter" charset="0"/>
              <a:ea typeface="American Typewriter" charset="0"/>
              <a:cs typeface="American Typewriter" charset="0"/>
            </a:endParaRPr>
          </a:p>
          <a:p>
            <a:r>
              <a:rPr lang="en-US" sz="2400" b="1" dirty="0">
                <a:solidFill>
                  <a:schemeClr val="accent2"/>
                </a:solidFill>
                <a:latin typeface="American Typewriter" charset="0"/>
                <a:ea typeface="American Typewriter" charset="0"/>
                <a:cs typeface="American Typewriter" charset="0"/>
              </a:rPr>
              <a:t>Orange juice?</a:t>
            </a:r>
          </a:p>
        </p:txBody>
      </p:sp>
      <p:pic>
        <p:nvPicPr>
          <p:cNvPr id="5" name="Picture 4"/>
          <p:cNvPicPr>
            <a:picLocks noChangeAspect="1"/>
          </p:cNvPicPr>
          <p:nvPr/>
        </p:nvPicPr>
        <p:blipFill>
          <a:blip r:embed="rId3"/>
          <a:stretch>
            <a:fillRect/>
          </a:stretch>
        </p:blipFill>
        <p:spPr>
          <a:xfrm>
            <a:off x="5214125" y="2536495"/>
            <a:ext cx="724161" cy="704850"/>
          </a:xfrm>
          <a:prstGeom prst="rect">
            <a:avLst/>
          </a:prstGeom>
        </p:spPr>
      </p:pic>
      <p:pic>
        <p:nvPicPr>
          <p:cNvPr id="7" name="Picture 6"/>
          <p:cNvPicPr>
            <a:picLocks noChangeAspect="1"/>
          </p:cNvPicPr>
          <p:nvPr/>
        </p:nvPicPr>
        <p:blipFill>
          <a:blip r:embed="rId3"/>
          <a:stretch>
            <a:fillRect/>
          </a:stretch>
        </p:blipFill>
        <p:spPr>
          <a:xfrm>
            <a:off x="4812921" y="3270458"/>
            <a:ext cx="623336" cy="704850"/>
          </a:xfrm>
          <a:prstGeom prst="rect">
            <a:avLst/>
          </a:prstGeom>
        </p:spPr>
      </p:pic>
      <p:pic>
        <p:nvPicPr>
          <p:cNvPr id="8" name="Picture 7"/>
          <p:cNvPicPr>
            <a:picLocks noChangeAspect="1"/>
          </p:cNvPicPr>
          <p:nvPr/>
        </p:nvPicPr>
        <p:blipFill>
          <a:blip r:embed="rId3"/>
          <a:stretch>
            <a:fillRect/>
          </a:stretch>
        </p:blipFill>
        <p:spPr>
          <a:xfrm>
            <a:off x="5909124" y="3952498"/>
            <a:ext cx="724161" cy="704850"/>
          </a:xfrm>
          <a:prstGeom prst="rect">
            <a:avLst/>
          </a:prstGeom>
        </p:spPr>
      </p:pic>
      <p:pic>
        <p:nvPicPr>
          <p:cNvPr id="9" name="Picture 8"/>
          <p:cNvPicPr>
            <a:picLocks noChangeAspect="1"/>
          </p:cNvPicPr>
          <p:nvPr/>
        </p:nvPicPr>
        <p:blipFill>
          <a:blip r:embed="rId3"/>
          <a:stretch>
            <a:fillRect/>
          </a:stretch>
        </p:blipFill>
        <p:spPr>
          <a:xfrm>
            <a:off x="6065242" y="4639641"/>
            <a:ext cx="724161" cy="704850"/>
          </a:xfrm>
          <a:prstGeom prst="rect">
            <a:avLst/>
          </a:prstGeom>
        </p:spPr>
      </p:pic>
      <p:sp>
        <p:nvSpPr>
          <p:cNvPr id="10" name="Footer Placeholder 9"/>
          <p:cNvSpPr>
            <a:spLocks noGrp="1"/>
          </p:cNvSpPr>
          <p:nvPr>
            <p:ph type="ftr" sz="quarter" idx="11"/>
          </p:nvPr>
        </p:nvSpPr>
        <p:spPr/>
        <p:txBody>
          <a:bodyPr/>
          <a:lstStyle/>
          <a:p>
            <a:r>
              <a:rPr lang="en-US"/>
              <a:t>CopyRight Brahma Dathan</a:t>
            </a:r>
          </a:p>
        </p:txBody>
      </p:sp>
      <p:pic>
        <p:nvPicPr>
          <p:cNvPr id="11"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53519" y="2604652"/>
            <a:ext cx="1892159" cy="1543952"/>
          </a:xfrm>
          <a:prstGeom prst="rect">
            <a:avLst/>
          </a:prstGeom>
        </p:spPr>
      </p:pic>
    </p:spTree>
    <p:extLst>
      <p:ext uri="{BB962C8B-B14F-4D97-AF65-F5344CB8AC3E}">
        <p14:creationId xmlns:p14="http://schemas.microsoft.com/office/powerpoint/2010/main" val="2043409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Can you tell the temperature by drinking but not seeing the beverage?</a:t>
            </a:r>
          </a:p>
        </p:txBody>
      </p:sp>
      <p:pic>
        <p:nvPicPr>
          <p:cNvPr id="4" name="Content Placeholder 3"/>
          <p:cNvPicPr>
            <a:picLocks noGrp="1" noChangeAspect="1"/>
          </p:cNvPicPr>
          <p:nvPr>
            <p:ph idx="1"/>
          </p:nvPr>
        </p:nvPicPr>
        <p:blipFill>
          <a:blip r:embed="rId2"/>
          <a:stretch>
            <a:fillRect/>
          </a:stretch>
        </p:blipFill>
        <p:spPr>
          <a:xfrm>
            <a:off x="148591" y="3111252"/>
            <a:ext cx="1548065" cy="1537745"/>
          </a:xfrm>
          <a:prstGeom prst="rect">
            <a:avLst/>
          </a:prstGeom>
        </p:spPr>
      </p:pic>
      <p:sp>
        <p:nvSpPr>
          <p:cNvPr id="6" name="TextBox 5"/>
          <p:cNvSpPr txBox="1"/>
          <p:nvPr/>
        </p:nvSpPr>
        <p:spPr>
          <a:xfrm>
            <a:off x="2440166" y="3111252"/>
            <a:ext cx="1263155" cy="1200329"/>
          </a:xfrm>
          <a:prstGeom prst="rect">
            <a:avLst/>
          </a:prstGeom>
          <a:noFill/>
        </p:spPr>
        <p:txBody>
          <a:bodyPr wrap="square" rtlCol="0">
            <a:spAutoFit/>
          </a:bodyPr>
          <a:lstStyle/>
          <a:p>
            <a:r>
              <a:rPr lang="en-US" sz="2400" b="1" dirty="0">
                <a:solidFill>
                  <a:srgbClr val="FF0000"/>
                </a:solidFill>
                <a:latin typeface="American Typewriter" charset="0"/>
                <a:ea typeface="American Typewriter" charset="0"/>
                <a:cs typeface="American Typewriter" charset="0"/>
              </a:rPr>
              <a:t>hot?                 </a:t>
            </a:r>
          </a:p>
          <a:p>
            <a:endParaRPr lang="en-US" sz="2400" b="1" dirty="0">
              <a:latin typeface="American Typewriter" charset="0"/>
              <a:ea typeface="American Typewriter" charset="0"/>
              <a:cs typeface="American Typewriter" charset="0"/>
            </a:endParaRPr>
          </a:p>
          <a:p>
            <a:r>
              <a:rPr lang="en-US" sz="2400" b="1" dirty="0">
                <a:solidFill>
                  <a:srgbClr val="0070C0"/>
                </a:solidFill>
                <a:latin typeface="American Typewriter" charset="0"/>
                <a:ea typeface="American Typewriter" charset="0"/>
                <a:cs typeface="American Typewriter" charset="0"/>
              </a:rPr>
              <a:t>cold?</a:t>
            </a:r>
          </a:p>
        </p:txBody>
      </p:sp>
      <p:sp>
        <p:nvSpPr>
          <p:cNvPr id="3" name="TextBox 2"/>
          <p:cNvSpPr txBox="1"/>
          <p:nvPr/>
        </p:nvSpPr>
        <p:spPr>
          <a:xfrm>
            <a:off x="3497580" y="2522630"/>
            <a:ext cx="5332096" cy="461665"/>
          </a:xfrm>
          <a:prstGeom prst="rect">
            <a:avLst/>
          </a:prstGeom>
          <a:noFill/>
        </p:spPr>
        <p:txBody>
          <a:bodyPr wrap="square" rtlCol="0">
            <a:spAutoFit/>
          </a:bodyPr>
          <a:lstStyle/>
          <a:p>
            <a:r>
              <a:rPr lang="en-US" sz="2400" dirty="0" err="1">
                <a:solidFill>
                  <a:srgbClr val="7030A0"/>
                </a:solidFill>
                <a:latin typeface="American Typewriter" charset="0"/>
                <a:ea typeface="American Typewriter" charset="0"/>
                <a:cs typeface="American Typewriter" charset="0"/>
              </a:rPr>
              <a:t>coldBeverageHolder</a:t>
            </a:r>
            <a:r>
              <a:rPr lang="en-US" sz="2400" dirty="0" err="1">
                <a:latin typeface="American Typewriter" charset="0"/>
                <a:ea typeface="American Typewriter" charset="0"/>
                <a:cs typeface="American Typewriter" charset="0"/>
              </a:rPr>
              <a:t>.temperature</a:t>
            </a:r>
            <a:r>
              <a:rPr lang="en-US" sz="2400" dirty="0">
                <a:latin typeface="American Typewriter" charset="0"/>
                <a:ea typeface="American Typewriter" charset="0"/>
                <a:cs typeface="American Typewriter" charset="0"/>
              </a:rPr>
              <a:t>()</a:t>
            </a:r>
          </a:p>
        </p:txBody>
      </p:sp>
      <p:sp>
        <p:nvSpPr>
          <p:cNvPr id="5" name="TextBox 4"/>
          <p:cNvSpPr txBox="1"/>
          <p:nvPr/>
        </p:nvSpPr>
        <p:spPr>
          <a:xfrm>
            <a:off x="148591" y="4694151"/>
            <a:ext cx="9125456" cy="1200329"/>
          </a:xfrm>
          <a:prstGeom prst="rect">
            <a:avLst/>
          </a:prstGeom>
          <a:noFill/>
        </p:spPr>
        <p:txBody>
          <a:bodyPr wrap="square" rtlCol="0">
            <a:spAutoFit/>
          </a:bodyPr>
          <a:lstStyle/>
          <a:p>
            <a:r>
              <a:rPr lang="en-US" sz="2400" dirty="0">
                <a:latin typeface="American Typewriter" charset="0"/>
                <a:ea typeface="American Typewriter" charset="0"/>
                <a:cs typeface="American Typewriter" charset="0"/>
              </a:rPr>
              <a:t>You don’t have to know the object type to execute the overriding method just as you don’t have to see the beverage when you drink it to see if it is cold or hot.</a:t>
            </a:r>
          </a:p>
        </p:txBody>
      </p:sp>
      <p:sp>
        <p:nvSpPr>
          <p:cNvPr id="7" name="TextBox 6"/>
          <p:cNvSpPr txBox="1"/>
          <p:nvPr/>
        </p:nvSpPr>
        <p:spPr>
          <a:xfrm>
            <a:off x="3497580" y="3531870"/>
            <a:ext cx="5332096" cy="830997"/>
          </a:xfrm>
          <a:prstGeom prst="rect">
            <a:avLst/>
          </a:prstGeom>
          <a:noFill/>
        </p:spPr>
        <p:txBody>
          <a:bodyPr wrap="square" rtlCol="0">
            <a:spAutoFit/>
          </a:bodyPr>
          <a:lstStyle/>
          <a:p>
            <a:r>
              <a:rPr lang="en-US" sz="2400" dirty="0">
                <a:latin typeface="American Typewriter" charset="0"/>
                <a:ea typeface="American Typewriter" charset="0"/>
                <a:cs typeface="American Typewriter" charset="0"/>
              </a:rPr>
              <a:t>dynamic binding supports real-life scenarios</a:t>
            </a:r>
          </a:p>
        </p:txBody>
      </p:sp>
      <p:sp>
        <p:nvSpPr>
          <p:cNvPr id="9" name="Footer Placeholder 8"/>
          <p:cNvSpPr>
            <a:spLocks noGrp="1"/>
          </p:cNvSpPr>
          <p:nvPr>
            <p:ph type="ftr" sz="quarter" idx="11"/>
          </p:nvPr>
        </p:nvSpPr>
        <p:spPr/>
        <p:txBody>
          <a:bodyPr/>
          <a:lstStyle/>
          <a:p>
            <a:r>
              <a:rPr lang="en-US"/>
              <a:t>CopyRight Brahma Dathan</a:t>
            </a:r>
          </a:p>
        </p:txBody>
      </p:sp>
      <p:pic>
        <p:nvPicPr>
          <p:cNvPr id="10"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2381" y="1662473"/>
            <a:ext cx="1155048" cy="942488"/>
          </a:xfrm>
          <a:prstGeom prst="rect">
            <a:avLst/>
          </a:prstGeom>
        </p:spPr>
      </p:pic>
    </p:spTree>
    <p:extLst>
      <p:ext uri="{BB962C8B-B14F-4D97-AF65-F5344CB8AC3E}">
        <p14:creationId xmlns:p14="http://schemas.microsoft.com/office/powerpoint/2010/main" val="26023292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New Drink!</a:t>
            </a:r>
          </a:p>
        </p:txBody>
      </p:sp>
      <p:pic>
        <p:nvPicPr>
          <p:cNvPr id="4" name="Content Placeholder 3"/>
          <p:cNvPicPr>
            <a:picLocks noGrp="1" noChangeAspect="1"/>
          </p:cNvPicPr>
          <p:nvPr>
            <p:ph idx="1"/>
          </p:nvPr>
        </p:nvPicPr>
        <p:blipFill>
          <a:blip r:embed="rId2"/>
          <a:stretch>
            <a:fillRect/>
          </a:stretch>
        </p:blipFill>
        <p:spPr>
          <a:xfrm>
            <a:off x="784324" y="2125266"/>
            <a:ext cx="1631752" cy="3263504"/>
          </a:xfrm>
          <a:prstGeom prst="rect">
            <a:avLst/>
          </a:prstGeom>
        </p:spPr>
      </p:pic>
      <p:sp>
        <p:nvSpPr>
          <p:cNvPr id="5" name="TextBox 4"/>
          <p:cNvSpPr txBox="1"/>
          <p:nvPr/>
        </p:nvSpPr>
        <p:spPr>
          <a:xfrm>
            <a:off x="2416076" y="2305050"/>
            <a:ext cx="6099275" cy="830997"/>
          </a:xfrm>
          <a:prstGeom prst="rect">
            <a:avLst/>
          </a:prstGeom>
          <a:noFill/>
        </p:spPr>
        <p:txBody>
          <a:bodyPr wrap="square" rtlCol="0">
            <a:spAutoFit/>
          </a:bodyPr>
          <a:lstStyle/>
          <a:p>
            <a:r>
              <a:rPr lang="en-US" sz="2400" dirty="0">
                <a:solidFill>
                  <a:srgbClr val="002060"/>
                </a:solidFill>
                <a:latin typeface="American Typewriter" charset="0"/>
                <a:ea typeface="American Typewriter" charset="0"/>
                <a:cs typeface="American Typewriter" charset="0"/>
              </a:rPr>
              <a:t>public class Cola extends </a:t>
            </a:r>
            <a:r>
              <a:rPr lang="en-US" sz="2400" dirty="0" err="1">
                <a:solidFill>
                  <a:srgbClr val="002060"/>
                </a:solidFill>
                <a:latin typeface="American Typewriter" charset="0"/>
                <a:ea typeface="American Typewriter" charset="0"/>
                <a:cs typeface="American Typewriter" charset="0"/>
              </a:rPr>
              <a:t>ColdBeverage</a:t>
            </a:r>
            <a:r>
              <a:rPr lang="en-US" sz="2400" dirty="0">
                <a:solidFill>
                  <a:srgbClr val="002060"/>
                </a:solidFill>
                <a:latin typeface="American Typewriter" charset="0"/>
                <a:ea typeface="American Typewriter" charset="0"/>
                <a:cs typeface="American Typewriter" charset="0"/>
              </a:rPr>
              <a:t>{</a:t>
            </a:r>
          </a:p>
          <a:p>
            <a:r>
              <a:rPr lang="en-US" sz="2400" dirty="0">
                <a:solidFill>
                  <a:srgbClr val="002060"/>
                </a:solidFill>
                <a:latin typeface="American Typewriter" charset="0"/>
                <a:ea typeface="American Typewriter" charset="0"/>
                <a:cs typeface="American Typewriter" charset="0"/>
              </a:rPr>
              <a:t>}</a:t>
            </a:r>
          </a:p>
        </p:txBody>
      </p:sp>
      <p:sp>
        <p:nvSpPr>
          <p:cNvPr id="7" name="Footer Placeholder 6"/>
          <p:cNvSpPr>
            <a:spLocks noGrp="1"/>
          </p:cNvSpPr>
          <p:nvPr>
            <p:ph type="ftr" sz="quarter" idx="11"/>
          </p:nvPr>
        </p:nvSpPr>
        <p:spPr/>
        <p:txBody>
          <a:bodyPr/>
          <a:lstStyle/>
          <a:p>
            <a:r>
              <a:rPr lang="en-US"/>
              <a:t>CopyRight Brahma Dathan</a:t>
            </a:r>
          </a:p>
        </p:txBody>
      </p:sp>
      <p:pic>
        <p:nvPicPr>
          <p:cNvPr id="8" name="Content Placeholder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0326" y="3055320"/>
            <a:ext cx="2859714" cy="2333450"/>
          </a:xfrm>
          <a:prstGeom prst="rect">
            <a:avLst/>
          </a:prstGeom>
        </p:spPr>
      </p:pic>
    </p:spTree>
    <p:extLst>
      <p:ext uri="{BB962C8B-B14F-4D97-AF65-F5344CB8AC3E}">
        <p14:creationId xmlns:p14="http://schemas.microsoft.com/office/powerpoint/2010/main" val="27343749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Mango Juice could be organic, but not other drinks, let us say</a:t>
            </a:r>
          </a:p>
        </p:txBody>
      </p:sp>
      <p:pic>
        <p:nvPicPr>
          <p:cNvPr id="4" name="Content Placeholder 4"/>
          <p:cNvPicPr>
            <a:picLocks noGrp="1" noChangeAspect="1"/>
          </p:cNvPicPr>
          <p:nvPr>
            <p:ph idx="1"/>
          </p:nvPr>
        </p:nvPicPr>
        <p:blipFill>
          <a:blip r:embed="rId2"/>
          <a:stretch>
            <a:fillRect/>
          </a:stretch>
        </p:blipFill>
        <p:spPr>
          <a:xfrm>
            <a:off x="1855239" y="2327554"/>
            <a:ext cx="1533349" cy="3263504"/>
          </a:xfrm>
          <a:prstGeom prst="rect">
            <a:avLst/>
          </a:prstGeom>
        </p:spPr>
      </p:pic>
      <p:pic>
        <p:nvPicPr>
          <p:cNvPr id="5" name="Picture 4"/>
          <p:cNvPicPr>
            <a:picLocks noChangeAspect="1"/>
          </p:cNvPicPr>
          <p:nvPr/>
        </p:nvPicPr>
        <p:blipFill>
          <a:blip r:embed="rId3"/>
          <a:stretch>
            <a:fillRect/>
          </a:stretch>
        </p:blipFill>
        <p:spPr>
          <a:xfrm>
            <a:off x="4212949" y="2327554"/>
            <a:ext cx="1715357" cy="1429464"/>
          </a:xfrm>
          <a:prstGeom prst="rect">
            <a:avLst/>
          </a:prstGeom>
        </p:spPr>
      </p:pic>
      <p:pic>
        <p:nvPicPr>
          <p:cNvPr id="6" name="Picture 5"/>
          <p:cNvPicPr>
            <a:picLocks noChangeAspect="1"/>
          </p:cNvPicPr>
          <p:nvPr/>
        </p:nvPicPr>
        <p:blipFill>
          <a:blip r:embed="rId4"/>
          <a:stretch>
            <a:fillRect/>
          </a:stretch>
        </p:blipFill>
        <p:spPr>
          <a:xfrm>
            <a:off x="3883813" y="4001035"/>
            <a:ext cx="2373630" cy="1297585"/>
          </a:xfrm>
          <a:prstGeom prst="rect">
            <a:avLst/>
          </a:prstGeom>
        </p:spPr>
      </p:pic>
      <p:sp>
        <p:nvSpPr>
          <p:cNvPr id="7" name="Right Arrow 6"/>
          <p:cNvSpPr/>
          <p:nvPr/>
        </p:nvSpPr>
        <p:spPr>
          <a:xfrm rot="20070831">
            <a:off x="3255830" y="2971182"/>
            <a:ext cx="923789" cy="363833"/>
          </a:xfrm>
          <a:prstGeom prst="rightArrow">
            <a:avLst>
              <a:gd name="adj1" fmla="val 50000"/>
              <a:gd name="adj2" fmla="val 48734"/>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ight Arrow 7"/>
          <p:cNvSpPr/>
          <p:nvPr/>
        </p:nvSpPr>
        <p:spPr>
          <a:xfrm rot="1809137">
            <a:off x="3251379" y="4467910"/>
            <a:ext cx="923789" cy="363833"/>
          </a:xfrm>
          <a:prstGeom prst="rightArrow">
            <a:avLst>
              <a:gd name="adj1" fmla="val 50000"/>
              <a:gd name="adj2" fmla="val 48734"/>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Footer Placeholder 10"/>
          <p:cNvSpPr>
            <a:spLocks noGrp="1"/>
          </p:cNvSpPr>
          <p:nvPr>
            <p:ph type="ftr" sz="quarter" idx="11"/>
          </p:nvPr>
        </p:nvSpPr>
        <p:spPr/>
        <p:txBody>
          <a:bodyPr/>
          <a:lstStyle/>
          <a:p>
            <a:r>
              <a:rPr lang="en-US"/>
              <a:t>CopyRight Brahma Dathan</a:t>
            </a:r>
          </a:p>
        </p:txBody>
      </p:sp>
      <p:pic>
        <p:nvPicPr>
          <p:cNvPr id="12" name="Content Placeholder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57443" y="2512893"/>
            <a:ext cx="2458830" cy="2006339"/>
          </a:xfrm>
          <a:prstGeom prst="rect">
            <a:avLst/>
          </a:prstGeom>
        </p:spPr>
      </p:pic>
    </p:spTree>
    <p:extLst>
      <p:ext uri="{BB962C8B-B14F-4D97-AF65-F5344CB8AC3E}">
        <p14:creationId xmlns:p14="http://schemas.microsoft.com/office/powerpoint/2010/main" val="1456266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Types of Exceptions</a:t>
            </a:r>
          </a:p>
        </p:txBody>
      </p:sp>
      <p:sp>
        <p:nvSpPr>
          <p:cNvPr id="3" name="Content Placeholder 2"/>
          <p:cNvSpPr>
            <a:spLocks noGrp="1"/>
          </p:cNvSpPr>
          <p:nvPr>
            <p:ph sz="quarter" idx="1"/>
          </p:nvPr>
        </p:nvSpPr>
        <p:spPr/>
        <p:txBody>
          <a:bodyPr>
            <a:normAutofit/>
          </a:bodyPr>
          <a:lstStyle/>
          <a:p>
            <a:pPr marL="0" indent="0" defTabSz="457200">
              <a:spcBef>
                <a:spcPts val="0"/>
              </a:spcBef>
              <a:buNone/>
            </a:pPr>
            <a:r>
              <a:rPr lang="en-US" dirty="0"/>
              <a:t>Exceptions that are result of bugs – fix them!</a:t>
            </a:r>
          </a:p>
          <a:p>
            <a:pPr marL="0" indent="0" defTabSz="457200">
              <a:spcBef>
                <a:spcPts val="0"/>
              </a:spcBef>
              <a:buNone/>
            </a:pPr>
            <a:r>
              <a:rPr lang="en-US" dirty="0"/>
              <a:t>Example: null pointers, bad array indexes</a:t>
            </a:r>
          </a:p>
          <a:p>
            <a:pPr marL="0" indent="0" defTabSz="457200">
              <a:spcBef>
                <a:spcPts val="0"/>
              </a:spcBef>
              <a:buNone/>
            </a:pPr>
            <a:endParaRPr lang="en-US" dirty="0"/>
          </a:p>
          <a:p>
            <a:pPr marL="0" indent="0" defTabSz="457200">
              <a:spcBef>
                <a:spcPts val="0"/>
              </a:spcBef>
              <a:buNone/>
            </a:pPr>
            <a:r>
              <a:rPr lang="en-US" dirty="0"/>
              <a:t>Exceptions you can’t do much about – ignore them (usually) </a:t>
            </a:r>
          </a:p>
          <a:p>
            <a:pPr marL="0" indent="0" defTabSz="457200">
              <a:spcBef>
                <a:spcPts val="0"/>
              </a:spcBef>
              <a:buNone/>
            </a:pPr>
            <a:r>
              <a:rPr lang="en-US" dirty="0"/>
              <a:t>Example: memory error</a:t>
            </a:r>
          </a:p>
          <a:p>
            <a:pPr marL="0" indent="0" defTabSz="457200">
              <a:spcBef>
                <a:spcPts val="0"/>
              </a:spcBef>
              <a:buNone/>
            </a:pPr>
            <a:endParaRPr lang="en-US" dirty="0"/>
          </a:p>
          <a:p>
            <a:pPr marL="0" indent="0" defTabSz="457200">
              <a:spcBef>
                <a:spcPts val="0"/>
              </a:spcBef>
              <a:buNone/>
            </a:pPr>
            <a:r>
              <a:rPr lang="en-US" dirty="0"/>
              <a:t>Exceptions that are not programming errors, but can be anticipated</a:t>
            </a:r>
          </a:p>
          <a:p>
            <a:pPr marL="0" indent="0" defTabSz="457200">
              <a:spcBef>
                <a:spcPts val="0"/>
              </a:spcBef>
              <a:buNone/>
            </a:pPr>
            <a:r>
              <a:rPr lang="en-US" dirty="0"/>
              <a:t>Example: File not found</a:t>
            </a:r>
          </a:p>
        </p:txBody>
      </p:sp>
    </p:spTree>
    <p:extLst>
      <p:ext uri="{BB962C8B-B14F-4D97-AF65-F5344CB8AC3E}">
        <p14:creationId xmlns:p14="http://schemas.microsoft.com/office/powerpoint/2010/main" val="9518788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Mango Juice Organic?</a:t>
            </a:r>
          </a:p>
        </p:txBody>
      </p:sp>
      <p:sp>
        <p:nvSpPr>
          <p:cNvPr id="4" name="Content Placeholder 3"/>
          <p:cNvSpPr>
            <a:spLocks noGrp="1"/>
          </p:cNvSpPr>
          <p:nvPr>
            <p:ph idx="1"/>
          </p:nvPr>
        </p:nvSpPr>
        <p:spPr>
          <a:xfrm>
            <a:off x="335280" y="2226469"/>
            <a:ext cx="8180070" cy="2708434"/>
          </a:xfrm>
          <a:prstGeom prst="rect">
            <a:avLst/>
          </a:prstGeom>
        </p:spPr>
        <p:txBody>
          <a:bodyPr wrap="square">
            <a:spAutoFit/>
          </a:bodyPr>
          <a:lstStyle/>
          <a:p>
            <a:endParaRPr lang="en-US" dirty="0">
              <a:solidFill>
                <a:srgbClr val="C00000"/>
              </a:solidFill>
              <a:latin typeface="American Typewriter" charset="0"/>
              <a:ea typeface="American Typewriter" charset="0"/>
              <a:cs typeface="American Typewriter" charset="0"/>
            </a:endParaRPr>
          </a:p>
          <a:p>
            <a:endParaRPr lang="en-US" dirty="0">
              <a:solidFill>
                <a:srgbClr val="C00000"/>
              </a:solidFill>
              <a:latin typeface="American Typewriter" charset="0"/>
              <a:ea typeface="American Typewriter" charset="0"/>
              <a:cs typeface="American Typewriter" charset="0"/>
            </a:endParaRPr>
          </a:p>
          <a:p>
            <a:endParaRPr lang="en-US" dirty="0">
              <a:solidFill>
                <a:srgbClr val="C00000"/>
              </a:solidFill>
              <a:latin typeface="American Typewriter" charset="0"/>
              <a:ea typeface="American Typewriter" charset="0"/>
              <a:cs typeface="American Typewriter" charset="0"/>
            </a:endParaRPr>
          </a:p>
          <a:p>
            <a:pPr marL="0" indent="0">
              <a:buNone/>
            </a:pPr>
            <a:r>
              <a:rPr lang="en-US" sz="2400" dirty="0" err="1">
                <a:solidFill>
                  <a:srgbClr val="FFC000"/>
                </a:solidFill>
                <a:latin typeface="American Typewriter" charset="0"/>
                <a:ea typeface="American Typewriter" charset="0"/>
                <a:cs typeface="American Typewriter" charset="0"/>
              </a:rPr>
              <a:t>MangoJuice</a:t>
            </a:r>
            <a:r>
              <a:rPr lang="en-US" sz="2400" dirty="0">
                <a:solidFill>
                  <a:srgbClr val="FFC000"/>
                </a:solidFill>
                <a:latin typeface="American Typewriter" charset="0"/>
                <a:ea typeface="American Typewriter" charset="0"/>
                <a:cs typeface="American Typewriter" charset="0"/>
              </a:rPr>
              <a:t> </a:t>
            </a:r>
            <a:r>
              <a:rPr lang="en-US" sz="2400" dirty="0" err="1">
                <a:solidFill>
                  <a:srgbClr val="FFC000"/>
                </a:solidFill>
                <a:latin typeface="American Typewriter" charset="0"/>
                <a:ea typeface="American Typewriter" charset="0"/>
                <a:cs typeface="American Typewriter" charset="0"/>
              </a:rPr>
              <a:t>mangoJuiceBottle</a:t>
            </a:r>
            <a:r>
              <a:rPr lang="en-US" sz="2400" dirty="0">
                <a:solidFill>
                  <a:srgbClr val="FFC000"/>
                </a:solidFill>
                <a:latin typeface="American Typewriter" charset="0"/>
                <a:ea typeface="American Typewriter" charset="0"/>
                <a:cs typeface="American Typewriter" charset="0"/>
              </a:rPr>
              <a:t> </a:t>
            </a:r>
            <a:r>
              <a:rPr lang="en-US" sz="2400" dirty="0">
                <a:latin typeface="American Typewriter" charset="0"/>
                <a:ea typeface="American Typewriter" charset="0"/>
                <a:cs typeface="American Typewriter" charset="0"/>
              </a:rPr>
              <a:t>= </a:t>
            </a:r>
            <a:r>
              <a:rPr lang="en-US" sz="2400" dirty="0">
                <a:solidFill>
                  <a:schemeClr val="accent4"/>
                </a:solidFill>
                <a:latin typeface="American Typewriter" charset="0"/>
                <a:ea typeface="American Typewriter" charset="0"/>
                <a:cs typeface="American Typewriter" charset="0"/>
              </a:rPr>
              <a:t>new </a:t>
            </a:r>
            <a:r>
              <a:rPr lang="en-US" sz="2400" dirty="0" err="1">
                <a:solidFill>
                  <a:schemeClr val="accent4"/>
                </a:solidFill>
                <a:latin typeface="American Typewriter" charset="0"/>
                <a:ea typeface="American Typewriter" charset="0"/>
                <a:cs typeface="American Typewriter" charset="0"/>
              </a:rPr>
              <a:t>MangoJuice</a:t>
            </a:r>
            <a:r>
              <a:rPr lang="en-US" sz="2400" dirty="0">
                <a:solidFill>
                  <a:schemeClr val="accent4"/>
                </a:solidFill>
                <a:latin typeface="American Typewriter" charset="0"/>
                <a:ea typeface="American Typewriter" charset="0"/>
                <a:cs typeface="American Typewriter" charset="0"/>
              </a:rPr>
              <a:t>(20);</a:t>
            </a:r>
          </a:p>
          <a:p>
            <a:pPr marL="0" indent="0">
              <a:buNone/>
            </a:pPr>
            <a:r>
              <a:rPr lang="en-US" sz="2400" dirty="0" err="1">
                <a:latin typeface="American Typewriter" charset="0"/>
                <a:ea typeface="American Typewriter" charset="0"/>
                <a:cs typeface="American Typewriter" charset="0"/>
              </a:rPr>
              <a:t>System.out.println</a:t>
            </a:r>
            <a:r>
              <a:rPr lang="en-US" sz="2400" dirty="0">
                <a:solidFill>
                  <a:srgbClr val="FFC000"/>
                </a:solidFill>
                <a:latin typeface="American Typewriter" charset="0"/>
                <a:ea typeface="American Typewriter" charset="0"/>
                <a:cs typeface="American Typewriter" charset="0"/>
              </a:rPr>
              <a:t>(</a:t>
            </a:r>
            <a:r>
              <a:rPr lang="en-US" sz="2400" dirty="0" err="1">
                <a:solidFill>
                  <a:srgbClr val="FFC000"/>
                </a:solidFill>
                <a:latin typeface="American Typewriter" charset="0"/>
                <a:ea typeface="American Typewriter" charset="0"/>
                <a:cs typeface="American Typewriter" charset="0"/>
              </a:rPr>
              <a:t>mangoJuiceBottle.isOrganic</a:t>
            </a:r>
            <a:r>
              <a:rPr lang="en-US" sz="2400" dirty="0">
                <a:solidFill>
                  <a:srgbClr val="FFC000"/>
                </a:solidFill>
                <a:latin typeface="American Typewriter" charset="0"/>
                <a:ea typeface="American Typewriter" charset="0"/>
                <a:cs typeface="American Typewriter" charset="0"/>
              </a:rPr>
              <a:t>());</a:t>
            </a:r>
            <a:endParaRPr lang="en-US" sz="2400" dirty="0">
              <a:solidFill>
                <a:schemeClr val="accent4"/>
              </a:solidFill>
              <a:latin typeface="American Typewriter" charset="0"/>
              <a:ea typeface="American Typewriter" charset="0"/>
              <a:cs typeface="American Typewriter" charset="0"/>
            </a:endParaRPr>
          </a:p>
        </p:txBody>
      </p:sp>
      <p:sp>
        <p:nvSpPr>
          <p:cNvPr id="6" name="Footer Placeholder 5"/>
          <p:cNvSpPr>
            <a:spLocks noGrp="1"/>
          </p:cNvSpPr>
          <p:nvPr>
            <p:ph type="ftr" sz="quarter" idx="11"/>
          </p:nvPr>
        </p:nvSpPr>
        <p:spPr/>
        <p:txBody>
          <a:bodyPr/>
          <a:lstStyle/>
          <a:p>
            <a:r>
              <a:rPr lang="en-US"/>
              <a:t>CopyRight Brahma Dathan</a:t>
            </a:r>
          </a:p>
        </p:txBody>
      </p:sp>
      <p:pic>
        <p:nvPicPr>
          <p:cNvPr id="7" name="Content Placeholder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9840" y="1613519"/>
            <a:ext cx="2062789" cy="1683181"/>
          </a:xfrm>
          <a:prstGeom prst="rect">
            <a:avLst/>
          </a:prstGeom>
        </p:spPr>
      </p:pic>
    </p:spTree>
    <p:extLst>
      <p:ext uri="{BB962C8B-B14F-4D97-AF65-F5344CB8AC3E}">
        <p14:creationId xmlns:p14="http://schemas.microsoft.com/office/powerpoint/2010/main" val="42829774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Can you do the following on either of these?</a:t>
            </a:r>
          </a:p>
        </p:txBody>
      </p:sp>
      <p:pic>
        <p:nvPicPr>
          <p:cNvPr id="4" name="Content Placeholder 3"/>
          <p:cNvPicPr>
            <a:picLocks noGrp="1" noChangeAspect="1"/>
          </p:cNvPicPr>
          <p:nvPr>
            <p:ph idx="1"/>
          </p:nvPr>
        </p:nvPicPr>
        <p:blipFill>
          <a:blip r:embed="rId2"/>
          <a:stretch>
            <a:fillRect/>
          </a:stretch>
        </p:blipFill>
        <p:spPr>
          <a:xfrm>
            <a:off x="628650" y="2125266"/>
            <a:ext cx="1596197" cy="1585556"/>
          </a:xfrm>
          <a:prstGeom prst="rect">
            <a:avLst/>
          </a:prstGeom>
        </p:spPr>
      </p:pic>
      <p:pic>
        <p:nvPicPr>
          <p:cNvPr id="5" name="Content Placeholder 3"/>
          <p:cNvPicPr>
            <a:picLocks noChangeAspect="1"/>
          </p:cNvPicPr>
          <p:nvPr/>
        </p:nvPicPr>
        <p:blipFill>
          <a:blip r:embed="rId3"/>
          <a:stretch>
            <a:fillRect/>
          </a:stretch>
        </p:blipFill>
        <p:spPr>
          <a:xfrm>
            <a:off x="761807" y="3927548"/>
            <a:ext cx="1463040" cy="2004266"/>
          </a:xfrm>
          <a:prstGeom prst="rect">
            <a:avLst/>
          </a:prstGeom>
        </p:spPr>
      </p:pic>
      <p:sp>
        <p:nvSpPr>
          <p:cNvPr id="6" name="TextBox 5"/>
          <p:cNvSpPr txBox="1"/>
          <p:nvPr/>
        </p:nvSpPr>
        <p:spPr>
          <a:xfrm>
            <a:off x="2743200" y="2747010"/>
            <a:ext cx="6050280" cy="461665"/>
          </a:xfrm>
          <a:prstGeom prst="rect">
            <a:avLst/>
          </a:prstGeom>
          <a:noFill/>
        </p:spPr>
        <p:txBody>
          <a:bodyPr wrap="square" rtlCol="0">
            <a:spAutoFit/>
          </a:bodyPr>
          <a:lstStyle/>
          <a:p>
            <a:r>
              <a:rPr lang="en-US" sz="2400" b="1" dirty="0">
                <a:solidFill>
                  <a:srgbClr val="FF0000"/>
                </a:solidFill>
                <a:latin typeface="American Typewriter" charset="0"/>
                <a:ea typeface="American Typewriter" charset="0"/>
                <a:cs typeface="American Typewriter" charset="0"/>
              </a:rPr>
              <a:t>Is the drink organic?</a:t>
            </a:r>
          </a:p>
        </p:txBody>
      </p:sp>
      <p:pic>
        <p:nvPicPr>
          <p:cNvPr id="7" name="Picture 6"/>
          <p:cNvPicPr>
            <a:picLocks noChangeAspect="1"/>
          </p:cNvPicPr>
          <p:nvPr/>
        </p:nvPicPr>
        <p:blipFill>
          <a:blip r:embed="rId4"/>
          <a:stretch>
            <a:fillRect/>
          </a:stretch>
        </p:blipFill>
        <p:spPr>
          <a:xfrm>
            <a:off x="6361742" y="2557486"/>
            <a:ext cx="817628" cy="817628"/>
          </a:xfrm>
          <a:prstGeom prst="rect">
            <a:avLst/>
          </a:prstGeom>
        </p:spPr>
      </p:pic>
      <p:sp>
        <p:nvSpPr>
          <p:cNvPr id="9" name="Footer Placeholder 8"/>
          <p:cNvSpPr>
            <a:spLocks noGrp="1"/>
          </p:cNvSpPr>
          <p:nvPr>
            <p:ph type="ftr" sz="quarter" idx="11"/>
          </p:nvPr>
        </p:nvSpPr>
        <p:spPr/>
        <p:txBody>
          <a:bodyPr/>
          <a:lstStyle/>
          <a:p>
            <a:r>
              <a:rPr lang="en-US"/>
              <a:t>CopyRight Brahma Dathan</a:t>
            </a:r>
          </a:p>
        </p:txBody>
      </p:sp>
      <p:pic>
        <p:nvPicPr>
          <p:cNvPr id="10" name="Content Placeholder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16650" y="3447644"/>
            <a:ext cx="2667819" cy="2176869"/>
          </a:xfrm>
          <a:prstGeom prst="rect">
            <a:avLst/>
          </a:prstGeom>
        </p:spPr>
      </p:pic>
    </p:spTree>
    <p:extLst>
      <p:ext uri="{BB962C8B-B14F-4D97-AF65-F5344CB8AC3E}">
        <p14:creationId xmlns:p14="http://schemas.microsoft.com/office/powerpoint/2010/main" val="2436981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in Java</a:t>
            </a:r>
            <a:r>
              <a:rPr lang="mr-IN" dirty="0"/>
              <a:t>…</a:t>
            </a:r>
            <a:endParaRPr lang="en-US" dirty="0"/>
          </a:p>
        </p:txBody>
      </p:sp>
      <p:sp>
        <p:nvSpPr>
          <p:cNvPr id="3" name="Content Placeholder 2"/>
          <p:cNvSpPr>
            <a:spLocks noGrp="1"/>
          </p:cNvSpPr>
          <p:nvPr>
            <p:ph idx="1"/>
          </p:nvPr>
        </p:nvSpPr>
        <p:spPr/>
        <p:txBody>
          <a:bodyPr/>
          <a:lstStyle/>
          <a:p>
            <a:pPr marL="0" indent="0">
              <a:buNone/>
            </a:pPr>
            <a:r>
              <a:rPr lang="en-US" dirty="0" err="1">
                <a:solidFill>
                  <a:srgbClr val="7030A0"/>
                </a:solidFill>
                <a:latin typeface="American Typewriter" charset="0"/>
                <a:ea typeface="American Typewriter" charset="0"/>
                <a:cs typeface="American Typewriter" charset="0"/>
              </a:rPr>
              <a:t>ColeBeverage</a:t>
            </a:r>
            <a:r>
              <a:rPr lang="en-US" dirty="0">
                <a:solidFill>
                  <a:srgbClr val="7030A0"/>
                </a:solidFill>
                <a:latin typeface="American Typewriter" charset="0"/>
                <a:ea typeface="American Typewriter" charset="0"/>
                <a:cs typeface="American Typewriter" charset="0"/>
              </a:rPr>
              <a:t> </a:t>
            </a:r>
            <a:r>
              <a:rPr lang="en-US" dirty="0" err="1">
                <a:solidFill>
                  <a:srgbClr val="7030A0"/>
                </a:solidFill>
                <a:latin typeface="American Typewriter" charset="0"/>
                <a:ea typeface="American Typewriter" charset="0"/>
                <a:cs typeface="American Typewriter" charset="0"/>
              </a:rPr>
              <a:t>coldBeverageHolder</a:t>
            </a:r>
            <a:r>
              <a:rPr lang="en-US" dirty="0">
                <a:solidFill>
                  <a:srgbClr val="7030A0"/>
                </a:solidFill>
                <a:latin typeface="American Typewriter" charset="0"/>
                <a:ea typeface="American Typewriter" charset="0"/>
                <a:cs typeface="American Typewriter" charset="0"/>
              </a:rPr>
              <a:t> </a:t>
            </a:r>
            <a:r>
              <a:rPr lang="en-US" dirty="0">
                <a:latin typeface="American Typewriter" charset="0"/>
                <a:ea typeface="American Typewriter" charset="0"/>
                <a:cs typeface="American Typewriter" charset="0"/>
              </a:rPr>
              <a:t>= new</a:t>
            </a:r>
            <a:r>
              <a:rPr lang="en-US" dirty="0">
                <a:solidFill>
                  <a:schemeClr val="accent4"/>
                </a:solidFill>
                <a:latin typeface="American Typewriter" charset="0"/>
                <a:ea typeface="American Typewriter" charset="0"/>
                <a:cs typeface="American Typewriter" charset="0"/>
              </a:rPr>
              <a:t> </a:t>
            </a:r>
            <a:r>
              <a:rPr lang="en-US" dirty="0" err="1">
                <a:solidFill>
                  <a:schemeClr val="accent4"/>
                </a:solidFill>
                <a:latin typeface="American Typewriter" charset="0"/>
                <a:ea typeface="American Typewriter" charset="0"/>
                <a:cs typeface="American Typewriter" charset="0"/>
              </a:rPr>
              <a:t>MangoJuice</a:t>
            </a:r>
            <a:r>
              <a:rPr lang="en-US" dirty="0">
                <a:solidFill>
                  <a:schemeClr val="accent4"/>
                </a:solidFill>
                <a:latin typeface="American Typewriter" charset="0"/>
                <a:ea typeface="American Typewriter" charset="0"/>
                <a:cs typeface="American Typewriter" charset="0"/>
              </a:rPr>
              <a:t>(20);</a:t>
            </a:r>
          </a:p>
          <a:p>
            <a:pPr marL="0" indent="0">
              <a:buNone/>
            </a:pPr>
            <a:endParaRPr lang="en-US" dirty="0">
              <a:latin typeface="American Typewriter" charset="0"/>
              <a:ea typeface="American Typewriter" charset="0"/>
              <a:cs typeface="American Typewriter" charset="0"/>
            </a:endParaRPr>
          </a:p>
          <a:p>
            <a:pPr marL="0" indent="0">
              <a:buNone/>
            </a:pPr>
            <a:r>
              <a:rPr lang="en-US" dirty="0" err="1">
                <a:latin typeface="American Typewriter" charset="0"/>
                <a:ea typeface="American Typewriter" charset="0"/>
                <a:cs typeface="American Typewriter" charset="0"/>
              </a:rPr>
              <a:t>System.out.println</a:t>
            </a:r>
            <a:r>
              <a:rPr lang="en-US" dirty="0">
                <a:latin typeface="American Typewriter" charset="0"/>
                <a:ea typeface="American Typewriter" charset="0"/>
                <a:cs typeface="American Typewriter" charset="0"/>
              </a:rPr>
              <a:t>(</a:t>
            </a:r>
            <a:r>
              <a:rPr lang="en-US" dirty="0" err="1">
                <a:solidFill>
                  <a:srgbClr val="7030A0"/>
                </a:solidFill>
                <a:latin typeface="American Typewriter" charset="0"/>
                <a:ea typeface="American Typewriter" charset="0"/>
                <a:cs typeface="American Typewriter" charset="0"/>
              </a:rPr>
              <a:t>coldBeverageHolder</a:t>
            </a:r>
            <a:r>
              <a:rPr lang="en-US" dirty="0">
                <a:solidFill>
                  <a:srgbClr val="7030A0"/>
                </a:solidFill>
                <a:latin typeface="American Typewriter" charset="0"/>
                <a:ea typeface="American Typewriter" charset="0"/>
                <a:cs typeface="American Typewriter" charset="0"/>
              </a:rPr>
              <a:t> </a:t>
            </a:r>
            <a:r>
              <a:rPr lang="en-US" dirty="0">
                <a:solidFill>
                  <a:srgbClr val="FFC000"/>
                </a:solidFill>
                <a:latin typeface="American Typewriter" charset="0"/>
                <a:ea typeface="American Typewriter" charset="0"/>
                <a:cs typeface="American Typewriter" charset="0"/>
              </a:rPr>
              <a:t>.</a:t>
            </a:r>
            <a:r>
              <a:rPr lang="en-US" dirty="0" err="1">
                <a:solidFill>
                  <a:srgbClr val="FFC000"/>
                </a:solidFill>
                <a:latin typeface="American Typewriter" charset="0"/>
                <a:ea typeface="American Typewriter" charset="0"/>
                <a:cs typeface="American Typewriter" charset="0"/>
              </a:rPr>
              <a:t>isOrganic</a:t>
            </a:r>
            <a:r>
              <a:rPr lang="en-US" dirty="0">
                <a:solidFill>
                  <a:srgbClr val="FFC000"/>
                </a:solidFill>
                <a:latin typeface="American Typewriter" charset="0"/>
                <a:ea typeface="American Typewriter" charset="0"/>
                <a:cs typeface="American Typewriter" charset="0"/>
              </a:rPr>
              <a:t>()</a:t>
            </a:r>
            <a:r>
              <a:rPr lang="en-US" dirty="0">
                <a:latin typeface="American Typewriter" charset="0"/>
                <a:ea typeface="American Typewriter" charset="0"/>
                <a:cs typeface="American Typewriter" charset="0"/>
              </a:rPr>
              <a:t>)</a:t>
            </a:r>
            <a:r>
              <a:rPr lang="en-US" dirty="0">
                <a:solidFill>
                  <a:srgbClr val="FFC000"/>
                </a:solidFill>
                <a:latin typeface="American Typewriter" charset="0"/>
                <a:ea typeface="American Typewriter" charset="0"/>
                <a:cs typeface="American Typewriter" charset="0"/>
              </a:rPr>
              <a:t>;</a:t>
            </a:r>
            <a:endParaRPr lang="en-US" dirty="0">
              <a:solidFill>
                <a:schemeClr val="accent4"/>
              </a:solidFill>
              <a:latin typeface="American Typewriter" charset="0"/>
              <a:ea typeface="American Typewriter" charset="0"/>
              <a:cs typeface="American Typewriter" charset="0"/>
            </a:endParaRPr>
          </a:p>
          <a:p>
            <a:pPr marL="0" indent="0">
              <a:buNone/>
            </a:pPr>
            <a:endParaRPr lang="en-US" dirty="0"/>
          </a:p>
        </p:txBody>
      </p:sp>
      <p:pic>
        <p:nvPicPr>
          <p:cNvPr id="4" name="Picture 3"/>
          <p:cNvPicPr>
            <a:picLocks noChangeAspect="1"/>
          </p:cNvPicPr>
          <p:nvPr/>
        </p:nvPicPr>
        <p:blipFill>
          <a:blip r:embed="rId2"/>
          <a:stretch>
            <a:fillRect/>
          </a:stretch>
        </p:blipFill>
        <p:spPr>
          <a:xfrm>
            <a:off x="7565702" y="2816566"/>
            <a:ext cx="817628" cy="817628"/>
          </a:xfrm>
          <a:prstGeom prst="rect">
            <a:avLst/>
          </a:prstGeom>
        </p:spPr>
      </p:pic>
      <p:pic>
        <p:nvPicPr>
          <p:cNvPr id="5" name="Picture 4"/>
          <p:cNvPicPr>
            <a:picLocks noChangeAspect="1"/>
          </p:cNvPicPr>
          <p:nvPr/>
        </p:nvPicPr>
        <p:blipFill>
          <a:blip r:embed="rId3"/>
          <a:stretch>
            <a:fillRect/>
          </a:stretch>
        </p:blipFill>
        <p:spPr>
          <a:xfrm>
            <a:off x="8153270" y="2028872"/>
            <a:ext cx="724161" cy="704850"/>
          </a:xfrm>
          <a:prstGeom prst="rect">
            <a:avLst/>
          </a:prstGeom>
        </p:spPr>
      </p:pic>
      <p:sp>
        <p:nvSpPr>
          <p:cNvPr id="7" name="Footer Placeholder 6"/>
          <p:cNvSpPr>
            <a:spLocks noGrp="1"/>
          </p:cNvSpPr>
          <p:nvPr>
            <p:ph type="ftr" sz="quarter" idx="11"/>
          </p:nvPr>
        </p:nvSpPr>
        <p:spPr/>
        <p:txBody>
          <a:bodyPr/>
          <a:lstStyle/>
          <a:p>
            <a:r>
              <a:rPr lang="en-US"/>
              <a:t>CopyRight Brahma Dathan</a:t>
            </a:r>
          </a:p>
        </p:txBody>
      </p:sp>
      <p:pic>
        <p:nvPicPr>
          <p:cNvPr id="9" name="Content Placeholder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88511" y="3462656"/>
            <a:ext cx="2566979" cy="2094587"/>
          </a:xfrm>
          <a:prstGeom prst="rect">
            <a:avLst/>
          </a:prstGeom>
        </p:spPr>
      </p:pic>
    </p:spTree>
    <p:extLst>
      <p:ext uri="{BB962C8B-B14F-4D97-AF65-F5344CB8AC3E}">
        <p14:creationId xmlns:p14="http://schemas.microsoft.com/office/powerpoint/2010/main" val="2614849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Pouring the contents of a holder to another</a:t>
            </a:r>
          </a:p>
        </p:txBody>
      </p:sp>
      <p:pic>
        <p:nvPicPr>
          <p:cNvPr id="4" name="Content Placeholder 3"/>
          <p:cNvPicPr>
            <a:picLocks noGrp="1" noChangeAspect="1"/>
          </p:cNvPicPr>
          <p:nvPr>
            <p:ph idx="1"/>
          </p:nvPr>
        </p:nvPicPr>
        <p:blipFill>
          <a:blip r:embed="rId2"/>
          <a:stretch>
            <a:fillRect/>
          </a:stretch>
        </p:blipFill>
        <p:spPr>
          <a:xfrm>
            <a:off x="1033922" y="3659445"/>
            <a:ext cx="845299" cy="1158002"/>
          </a:xfrm>
          <a:prstGeom prst="rect">
            <a:avLst/>
          </a:prstGeom>
        </p:spPr>
      </p:pic>
      <p:pic>
        <p:nvPicPr>
          <p:cNvPr id="6" name="Content Placeholder 3"/>
          <p:cNvPicPr>
            <a:picLocks noChangeAspect="1"/>
          </p:cNvPicPr>
          <p:nvPr/>
        </p:nvPicPr>
        <p:blipFill>
          <a:blip r:embed="rId3"/>
          <a:stretch>
            <a:fillRect/>
          </a:stretch>
        </p:blipFill>
        <p:spPr>
          <a:xfrm>
            <a:off x="5977891" y="3659444"/>
            <a:ext cx="832199" cy="826652"/>
          </a:xfrm>
          <a:prstGeom prst="rect">
            <a:avLst/>
          </a:prstGeom>
        </p:spPr>
      </p:pic>
      <p:sp>
        <p:nvSpPr>
          <p:cNvPr id="7" name="Down Arrow 6"/>
          <p:cNvSpPr/>
          <p:nvPr/>
        </p:nvSpPr>
        <p:spPr>
          <a:xfrm rot="16200000">
            <a:off x="3762880" y="2249788"/>
            <a:ext cx="331351" cy="397731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9" name="Picture 8"/>
          <p:cNvPicPr>
            <a:picLocks noChangeAspect="1"/>
          </p:cNvPicPr>
          <p:nvPr/>
        </p:nvPicPr>
        <p:blipFill>
          <a:blip r:embed="rId4"/>
          <a:stretch>
            <a:fillRect/>
          </a:stretch>
        </p:blipFill>
        <p:spPr>
          <a:xfrm>
            <a:off x="3616578" y="3981226"/>
            <a:ext cx="817628" cy="817628"/>
          </a:xfrm>
          <a:prstGeom prst="rect">
            <a:avLst/>
          </a:prstGeom>
        </p:spPr>
      </p:pic>
      <p:pic>
        <p:nvPicPr>
          <p:cNvPr id="10" name="Picture 9"/>
          <p:cNvPicPr>
            <a:picLocks noChangeAspect="1"/>
          </p:cNvPicPr>
          <p:nvPr/>
        </p:nvPicPr>
        <p:blipFill>
          <a:blip r:embed="rId5"/>
          <a:stretch>
            <a:fillRect/>
          </a:stretch>
        </p:blipFill>
        <p:spPr>
          <a:xfrm>
            <a:off x="628650" y="3051790"/>
            <a:ext cx="580113" cy="564644"/>
          </a:xfrm>
          <a:prstGeom prst="rect">
            <a:avLst/>
          </a:prstGeom>
        </p:spPr>
      </p:pic>
      <p:sp>
        <p:nvSpPr>
          <p:cNvPr id="3" name="TextBox 2"/>
          <p:cNvSpPr txBox="1"/>
          <p:nvPr/>
        </p:nvSpPr>
        <p:spPr>
          <a:xfrm>
            <a:off x="628650" y="5017770"/>
            <a:ext cx="7677150" cy="461665"/>
          </a:xfrm>
          <a:prstGeom prst="rect">
            <a:avLst/>
          </a:prstGeom>
          <a:noFill/>
        </p:spPr>
        <p:txBody>
          <a:bodyPr wrap="square" rtlCol="0">
            <a:spAutoFit/>
          </a:bodyPr>
          <a:lstStyle/>
          <a:p>
            <a:r>
              <a:rPr lang="en-US" sz="2400" dirty="0" err="1">
                <a:solidFill>
                  <a:srgbClr val="7030A0"/>
                </a:solidFill>
                <a:latin typeface="American Typewriter" charset="0"/>
                <a:ea typeface="American Typewriter" charset="0"/>
                <a:cs typeface="American Typewriter" charset="0"/>
              </a:rPr>
              <a:t>coldBeverageHolder</a:t>
            </a:r>
            <a:r>
              <a:rPr lang="en-US" sz="2400" dirty="0">
                <a:solidFill>
                  <a:srgbClr val="7030A0"/>
                </a:solidFill>
                <a:latin typeface="American Typewriter" charset="0"/>
                <a:ea typeface="American Typewriter" charset="0"/>
                <a:cs typeface="American Typewriter" charset="0"/>
              </a:rPr>
              <a:t> </a:t>
            </a:r>
            <a:r>
              <a:rPr lang="en-US" sz="2400" dirty="0">
                <a:latin typeface="American Typewriter" charset="0"/>
                <a:ea typeface="American Typewriter" charset="0"/>
                <a:cs typeface="American Typewriter" charset="0"/>
              </a:rPr>
              <a:t>= </a:t>
            </a:r>
            <a:r>
              <a:rPr lang="en-US" sz="2400" dirty="0" err="1">
                <a:latin typeface="American Typewriter" charset="0"/>
                <a:ea typeface="American Typewriter" charset="0"/>
                <a:cs typeface="American Typewriter" charset="0"/>
              </a:rPr>
              <a:t>beverageHolder</a:t>
            </a:r>
            <a:r>
              <a:rPr lang="en-US" sz="2400" dirty="0">
                <a:latin typeface="American Typewriter" charset="0"/>
                <a:ea typeface="American Typewriter" charset="0"/>
                <a:cs typeface="American Typewriter" charset="0"/>
              </a:rPr>
              <a:t>;</a:t>
            </a:r>
          </a:p>
        </p:txBody>
      </p:sp>
      <p:pic>
        <p:nvPicPr>
          <p:cNvPr id="11" name="Picture 10"/>
          <p:cNvPicPr>
            <a:picLocks noChangeAspect="1"/>
          </p:cNvPicPr>
          <p:nvPr/>
        </p:nvPicPr>
        <p:blipFill>
          <a:blip r:embed="rId4"/>
          <a:stretch>
            <a:fillRect/>
          </a:stretch>
        </p:blipFill>
        <p:spPr>
          <a:xfrm>
            <a:off x="3435445" y="4890397"/>
            <a:ext cx="817628" cy="817628"/>
          </a:xfrm>
          <a:prstGeom prst="rect">
            <a:avLst/>
          </a:prstGeom>
        </p:spPr>
      </p:pic>
      <p:pic>
        <p:nvPicPr>
          <p:cNvPr id="13" name="Content Placeholder 3"/>
          <p:cNvPicPr>
            <a:picLocks noChangeAspect="1"/>
          </p:cNvPicPr>
          <p:nvPr/>
        </p:nvPicPr>
        <p:blipFill>
          <a:blip r:embed="rId3"/>
          <a:stretch>
            <a:fillRect/>
          </a:stretch>
        </p:blipFill>
        <p:spPr>
          <a:xfrm>
            <a:off x="978361" y="2006223"/>
            <a:ext cx="832199" cy="826652"/>
          </a:xfrm>
          <a:prstGeom prst="rect">
            <a:avLst/>
          </a:prstGeom>
        </p:spPr>
      </p:pic>
      <p:sp>
        <p:nvSpPr>
          <p:cNvPr id="14" name="TextBox 13"/>
          <p:cNvSpPr txBox="1"/>
          <p:nvPr/>
        </p:nvSpPr>
        <p:spPr>
          <a:xfrm>
            <a:off x="2286000" y="2125266"/>
            <a:ext cx="6751320" cy="461665"/>
          </a:xfrm>
          <a:prstGeom prst="rect">
            <a:avLst/>
          </a:prstGeom>
          <a:noFill/>
        </p:spPr>
        <p:txBody>
          <a:bodyPr wrap="square" rtlCol="0">
            <a:spAutoFit/>
          </a:bodyPr>
          <a:lstStyle/>
          <a:p>
            <a:r>
              <a:rPr lang="en-US" sz="2400" dirty="0" err="1">
                <a:latin typeface="American Typewriter" charset="0"/>
                <a:ea typeface="American Typewriter" charset="0"/>
                <a:cs typeface="American Typewriter" charset="0"/>
              </a:rPr>
              <a:t>beverageHolder</a:t>
            </a:r>
            <a:r>
              <a:rPr lang="en-US" sz="2400" dirty="0">
                <a:latin typeface="American Typewriter" charset="0"/>
                <a:ea typeface="American Typewriter" charset="0"/>
                <a:cs typeface="American Typewriter" charset="0"/>
              </a:rPr>
              <a:t> = </a:t>
            </a:r>
            <a:r>
              <a:rPr lang="en-US" sz="2400" dirty="0" err="1">
                <a:solidFill>
                  <a:srgbClr val="7030A0"/>
                </a:solidFill>
                <a:latin typeface="American Typewriter" charset="0"/>
                <a:ea typeface="American Typewriter" charset="0"/>
                <a:cs typeface="American Typewriter" charset="0"/>
              </a:rPr>
              <a:t>coldBeverageHolder</a:t>
            </a:r>
            <a:r>
              <a:rPr lang="en-US" sz="1350" dirty="0">
                <a:solidFill>
                  <a:srgbClr val="7030A0"/>
                </a:solidFill>
                <a:latin typeface="American Typewriter" charset="0"/>
                <a:ea typeface="American Typewriter" charset="0"/>
                <a:cs typeface="American Typewriter" charset="0"/>
              </a:rPr>
              <a:t>;</a:t>
            </a:r>
            <a:endParaRPr lang="en-US" sz="1350" dirty="0"/>
          </a:p>
        </p:txBody>
      </p:sp>
      <p:sp>
        <p:nvSpPr>
          <p:cNvPr id="15" name="Down Arrow 14"/>
          <p:cNvSpPr/>
          <p:nvPr/>
        </p:nvSpPr>
        <p:spPr>
          <a:xfrm>
            <a:off x="1280160" y="2896561"/>
            <a:ext cx="228600" cy="92635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6" name="Picture 15"/>
          <p:cNvPicPr>
            <a:picLocks noChangeAspect="1"/>
          </p:cNvPicPr>
          <p:nvPr/>
        </p:nvPicPr>
        <p:blipFill>
          <a:blip r:embed="rId5"/>
          <a:stretch>
            <a:fillRect/>
          </a:stretch>
        </p:blipFill>
        <p:spPr>
          <a:xfrm>
            <a:off x="8015744" y="2062235"/>
            <a:ext cx="580113" cy="564644"/>
          </a:xfrm>
          <a:prstGeom prst="rect">
            <a:avLst/>
          </a:prstGeom>
        </p:spPr>
      </p:pic>
      <p:sp>
        <p:nvSpPr>
          <p:cNvPr id="18" name="Footer Placeholder 17"/>
          <p:cNvSpPr>
            <a:spLocks noGrp="1"/>
          </p:cNvSpPr>
          <p:nvPr>
            <p:ph type="ftr" sz="quarter" idx="11"/>
          </p:nvPr>
        </p:nvSpPr>
        <p:spPr/>
        <p:txBody>
          <a:bodyPr/>
          <a:lstStyle/>
          <a:p>
            <a:r>
              <a:rPr lang="en-US"/>
              <a:t>CopyRight Brahma Dathan</a:t>
            </a:r>
          </a:p>
        </p:txBody>
      </p:sp>
      <p:pic>
        <p:nvPicPr>
          <p:cNvPr id="19" name="Content Placeholder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60302" y="3286690"/>
            <a:ext cx="1155048" cy="942488"/>
          </a:xfrm>
          <a:prstGeom prst="rect">
            <a:avLst/>
          </a:prstGeom>
        </p:spPr>
      </p:pic>
    </p:spTree>
    <p:extLst>
      <p:ext uri="{BB962C8B-B14F-4D97-AF65-F5344CB8AC3E}">
        <p14:creationId xmlns:p14="http://schemas.microsoft.com/office/powerpoint/2010/main" val="784626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P spid="14" grpId="0"/>
      <p:bldP spid="1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lgn="ctr">
              <a:buNone/>
            </a:pPr>
            <a:r>
              <a:rPr lang="en-US" sz="7200" b="1" dirty="0">
                <a:solidFill>
                  <a:srgbClr val="FF0000"/>
                </a:solidFill>
              </a:rPr>
              <a:t>Protected Members</a:t>
            </a:r>
          </a:p>
        </p:txBody>
      </p:sp>
    </p:spTree>
    <p:extLst>
      <p:ext uri="{BB962C8B-B14F-4D97-AF65-F5344CB8AC3E}">
        <p14:creationId xmlns:p14="http://schemas.microsoft.com/office/powerpoint/2010/main" val="8505287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8750" y="857250"/>
            <a:ext cx="6172200" cy="857250"/>
          </a:xfrm>
        </p:spPr>
        <p:txBody>
          <a:bodyPr>
            <a:normAutofit fontScale="90000"/>
          </a:bodyPr>
          <a:lstStyle/>
          <a:p>
            <a:r>
              <a:rPr lang="en-US" dirty="0"/>
              <a:t>Protected Fields and Methods</a:t>
            </a:r>
          </a:p>
        </p:txBody>
      </p:sp>
      <p:graphicFrame>
        <p:nvGraphicFramePr>
          <p:cNvPr id="4" name="Content Placeholder 3"/>
          <p:cNvGraphicFramePr>
            <a:graphicFrameLocks noGrp="1"/>
          </p:cNvGraphicFramePr>
          <p:nvPr>
            <p:ph sz="quarter" idx="1"/>
          </p:nvPr>
        </p:nvGraphicFramePr>
        <p:xfrm>
          <a:off x="1657350" y="1943100"/>
          <a:ext cx="6000750" cy="3829050"/>
        </p:xfrm>
        <a:graphic>
          <a:graphicData uri="http://schemas.openxmlformats.org/drawingml/2006/table">
            <a:tbl>
              <a:tblPr firstRow="1" bandRow="1">
                <a:tableStyleId>{5C22544A-7EE6-4342-B048-85BDC9FD1C3A}</a:tableStyleId>
              </a:tblPr>
              <a:tblGrid>
                <a:gridCol w="2916252">
                  <a:extLst>
                    <a:ext uri="{9D8B030D-6E8A-4147-A177-3AD203B41FA5}">
                      <a16:colId xmlns:a16="http://schemas.microsoft.com/office/drawing/2014/main" val="20000"/>
                    </a:ext>
                  </a:extLst>
                </a:gridCol>
                <a:gridCol w="3084498">
                  <a:extLst>
                    <a:ext uri="{9D8B030D-6E8A-4147-A177-3AD203B41FA5}">
                      <a16:colId xmlns:a16="http://schemas.microsoft.com/office/drawing/2014/main" val="20001"/>
                    </a:ext>
                  </a:extLst>
                </a:gridCol>
              </a:tblGrid>
              <a:tr h="1914525">
                <a:tc>
                  <a:txBody>
                    <a:bodyPr/>
                    <a:lstStyle/>
                    <a:p>
                      <a:pPr>
                        <a:buNone/>
                      </a:pPr>
                      <a:endParaRPr lang="en-US" sz="1400" dirty="0"/>
                    </a:p>
                  </a:txBody>
                  <a:tcPr marL="0" marR="0" marT="0" marB="0">
                    <a:noFill/>
                  </a:tcPr>
                </a:tc>
                <a:tc>
                  <a:txBody>
                    <a:bodyPr/>
                    <a:lstStyle/>
                    <a:p>
                      <a:pPr>
                        <a:buNone/>
                      </a:pPr>
                      <a:endParaRPr lang="en-US" sz="1400" dirty="0">
                        <a:solidFill>
                          <a:schemeClr val="tx1"/>
                        </a:solidFill>
                      </a:endParaRPr>
                    </a:p>
                  </a:txBody>
                  <a:tcPr marL="0" marR="0" marT="0" marB="0">
                    <a:noFill/>
                  </a:tcPr>
                </a:tc>
                <a:extLst>
                  <a:ext uri="{0D108BD9-81ED-4DB2-BD59-A6C34878D82A}">
                    <a16:rowId xmlns:a16="http://schemas.microsoft.com/office/drawing/2014/main" val="10000"/>
                  </a:ext>
                </a:extLst>
              </a:tr>
              <a:tr h="1914525">
                <a:tc gridSpan="2">
                  <a:txBody>
                    <a:bodyPr/>
                    <a:lstStyle/>
                    <a:p>
                      <a:pPr>
                        <a:buNone/>
                      </a:pPr>
                      <a:endParaRPr lang="en-US" sz="1400" b="1" dirty="0"/>
                    </a:p>
                  </a:txBody>
                  <a:tcPr marL="0" marR="0" marT="0" marB="0">
                    <a:noFill/>
                  </a:tcPr>
                </a:tc>
                <a:tc hMerge="1">
                  <a:txBody>
                    <a:bodyPr/>
                    <a:lstStyle/>
                    <a:p>
                      <a:pPr>
                        <a:buNone/>
                      </a:pPr>
                      <a:endParaRPr lang="en-US" dirty="0">
                        <a:solidFill>
                          <a:schemeClr val="tx1"/>
                        </a:solidFill>
                      </a:endParaRPr>
                    </a:p>
                  </a:txBody>
                  <a:tcPr>
                    <a:noFill/>
                  </a:tcPr>
                </a:tc>
                <a:extLst>
                  <a:ext uri="{0D108BD9-81ED-4DB2-BD59-A6C34878D82A}">
                    <a16:rowId xmlns:a16="http://schemas.microsoft.com/office/drawing/2014/main" val="10001"/>
                  </a:ext>
                </a:extLst>
              </a:tr>
            </a:tbl>
          </a:graphicData>
        </a:graphic>
      </p:graphicFrame>
      <p:pic>
        <p:nvPicPr>
          <p:cNvPr id="5" name="Picture 4" descr="C3F11.eps"/>
          <p:cNvPicPr>
            <a:picLocks noChangeAspect="1"/>
          </p:cNvPicPr>
          <p:nvPr/>
        </p:nvPicPr>
        <p:blipFill>
          <a:blip r:embed="rId2" cstate="print"/>
          <a:stretch>
            <a:fillRect/>
          </a:stretch>
        </p:blipFill>
        <p:spPr>
          <a:xfrm>
            <a:off x="2057400" y="2197126"/>
            <a:ext cx="4400550" cy="3484166"/>
          </a:xfrm>
          <a:prstGeom prst="rect">
            <a:avLst/>
          </a:prstGeom>
        </p:spPr>
      </p:pic>
    </p:spTree>
    <p:extLst>
      <p:ext uri="{BB962C8B-B14F-4D97-AF65-F5344CB8AC3E}">
        <p14:creationId xmlns:p14="http://schemas.microsoft.com/office/powerpoint/2010/main" val="39579775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8750" y="857250"/>
            <a:ext cx="6172200" cy="857250"/>
          </a:xfrm>
        </p:spPr>
        <p:txBody>
          <a:bodyPr>
            <a:normAutofit fontScale="90000"/>
          </a:bodyPr>
          <a:lstStyle/>
          <a:p>
            <a:r>
              <a:rPr lang="en-US" dirty="0"/>
              <a:t>Protected Fields and Methods</a:t>
            </a:r>
          </a:p>
        </p:txBody>
      </p:sp>
      <p:graphicFrame>
        <p:nvGraphicFramePr>
          <p:cNvPr id="4" name="Content Placeholder 3"/>
          <p:cNvGraphicFramePr>
            <a:graphicFrameLocks noGrp="1"/>
          </p:cNvGraphicFramePr>
          <p:nvPr>
            <p:ph sz="quarter" idx="1"/>
          </p:nvPr>
        </p:nvGraphicFramePr>
        <p:xfrm>
          <a:off x="1600201" y="1943102"/>
          <a:ext cx="6064249" cy="3709307"/>
        </p:xfrm>
        <a:graphic>
          <a:graphicData uri="http://schemas.openxmlformats.org/drawingml/2006/table">
            <a:tbl>
              <a:tblPr firstRow="1" bandRow="1">
                <a:tableStyleId>{5C22544A-7EE6-4342-B048-85BDC9FD1C3A}</a:tableStyleId>
              </a:tblPr>
              <a:tblGrid>
                <a:gridCol w="6038849">
                  <a:extLst>
                    <a:ext uri="{9D8B030D-6E8A-4147-A177-3AD203B41FA5}">
                      <a16:colId xmlns:a16="http://schemas.microsoft.com/office/drawing/2014/main" val="20000"/>
                    </a:ext>
                  </a:extLst>
                </a:gridCol>
                <a:gridCol w="25400">
                  <a:extLst>
                    <a:ext uri="{9D8B030D-6E8A-4147-A177-3AD203B41FA5}">
                      <a16:colId xmlns:a16="http://schemas.microsoft.com/office/drawing/2014/main" val="20001"/>
                    </a:ext>
                  </a:extLst>
                </a:gridCol>
              </a:tblGrid>
              <a:tr h="2743200">
                <a:tc>
                  <a:txBody>
                    <a:bodyPr/>
                    <a:lstStyle/>
                    <a:p>
                      <a:pPr>
                        <a:buNone/>
                      </a:pPr>
                      <a:r>
                        <a:rPr lang="en-US" sz="1800" b="0" dirty="0">
                          <a:solidFill>
                            <a:schemeClr val="tx1"/>
                          </a:solidFill>
                        </a:rPr>
                        <a:t>Polygon and  </a:t>
                      </a:r>
                      <a:r>
                        <a:rPr lang="en-US" sz="1800" b="0" dirty="0" err="1">
                          <a:solidFill>
                            <a:schemeClr val="tx1"/>
                          </a:solidFill>
                        </a:rPr>
                        <a:t>ClosedCurve</a:t>
                      </a:r>
                      <a:r>
                        <a:rPr lang="en-US" sz="1800" b="0" baseline="0" dirty="0">
                          <a:solidFill>
                            <a:schemeClr val="tx1"/>
                          </a:solidFill>
                        </a:rPr>
                        <a:t>  </a:t>
                      </a:r>
                      <a:r>
                        <a:rPr lang="en-US" sz="1800" b="0" dirty="0">
                          <a:solidFill>
                            <a:schemeClr val="tx1"/>
                          </a:solidFill>
                        </a:rPr>
                        <a:t>are kinds of </a:t>
                      </a:r>
                      <a:r>
                        <a:rPr lang="en-US" sz="1800" b="0" dirty="0" err="1">
                          <a:solidFill>
                            <a:schemeClr val="tx1"/>
                          </a:solidFill>
                        </a:rPr>
                        <a:t>ClosedFigure</a:t>
                      </a:r>
                      <a:r>
                        <a:rPr lang="en-US" sz="1800" b="0" dirty="0">
                          <a:solidFill>
                            <a:schemeClr val="tx1"/>
                          </a:solidFill>
                        </a:rPr>
                        <a:t> </a:t>
                      </a:r>
                    </a:p>
                    <a:p>
                      <a:pPr>
                        <a:buNone/>
                      </a:pPr>
                      <a:r>
                        <a:rPr lang="en-US" sz="1800" b="0" dirty="0">
                          <a:solidFill>
                            <a:schemeClr val="tx1"/>
                          </a:solidFill>
                        </a:rPr>
                        <a:t>So are must be</a:t>
                      </a:r>
                      <a:r>
                        <a:rPr lang="en-US" sz="1800" b="0" baseline="0" dirty="0">
                          <a:solidFill>
                            <a:schemeClr val="tx1"/>
                          </a:solidFill>
                        </a:rPr>
                        <a:t> accessible in </a:t>
                      </a:r>
                      <a:r>
                        <a:rPr lang="en-US" sz="1800" b="0" dirty="0">
                          <a:solidFill>
                            <a:schemeClr val="tx1"/>
                          </a:solidFill>
                        </a:rPr>
                        <a:t>Polygon and  </a:t>
                      </a:r>
                      <a:r>
                        <a:rPr lang="en-US" sz="1800" b="0" dirty="0" err="1">
                          <a:solidFill>
                            <a:schemeClr val="tx1"/>
                          </a:solidFill>
                        </a:rPr>
                        <a:t>ClosedCurve</a:t>
                      </a:r>
                      <a:r>
                        <a:rPr lang="en-US" sz="1800" b="0" baseline="0" dirty="0">
                          <a:solidFill>
                            <a:schemeClr val="tx1"/>
                          </a:solidFill>
                        </a:rPr>
                        <a:t> </a:t>
                      </a:r>
                    </a:p>
                    <a:p>
                      <a:pPr>
                        <a:buNone/>
                      </a:pPr>
                      <a:r>
                        <a:rPr lang="en-US" sz="1800" b="0" dirty="0">
                          <a:solidFill>
                            <a:schemeClr val="tx1"/>
                          </a:solidFill>
                        </a:rPr>
                        <a:t>Attribute cannot be private </a:t>
                      </a:r>
                    </a:p>
                    <a:p>
                      <a:pPr>
                        <a:buNone/>
                      </a:pPr>
                      <a:r>
                        <a:rPr lang="en-US" sz="1800" b="0" dirty="0">
                          <a:solidFill>
                            <a:schemeClr val="tx1"/>
                          </a:solidFill>
                        </a:rPr>
                        <a:t>Making it public could lead to inappropriate usage by  other clients. </a:t>
                      </a:r>
                    </a:p>
                    <a:p>
                      <a:pPr>
                        <a:buNone/>
                      </a:pPr>
                      <a:endParaRPr lang="en-US" sz="1800" b="0" dirty="0">
                        <a:solidFill>
                          <a:schemeClr val="tx1"/>
                        </a:solidFill>
                      </a:endParaRPr>
                    </a:p>
                    <a:p>
                      <a:pPr>
                        <a:buNone/>
                      </a:pPr>
                      <a:r>
                        <a:rPr lang="en-US" sz="1800" b="0" dirty="0">
                          <a:solidFill>
                            <a:schemeClr val="tx1"/>
                          </a:solidFill>
                        </a:rPr>
                        <a:t>Solution:</a:t>
                      </a:r>
                      <a:r>
                        <a:rPr lang="en-US" sz="1800" b="0" baseline="0" dirty="0">
                          <a:solidFill>
                            <a:schemeClr val="tx1"/>
                          </a:solidFill>
                        </a:rPr>
                        <a:t> </a:t>
                      </a:r>
                      <a:r>
                        <a:rPr lang="en-US" sz="1800" b="1" dirty="0">
                          <a:solidFill>
                            <a:schemeClr val="tx1"/>
                          </a:solidFill>
                        </a:rPr>
                        <a:t>protected</a:t>
                      </a:r>
                      <a:r>
                        <a:rPr lang="en-US" sz="1800" b="0" baseline="0" dirty="0">
                          <a:solidFill>
                            <a:schemeClr val="tx1"/>
                          </a:solidFill>
                        </a:rPr>
                        <a:t> </a:t>
                      </a:r>
                      <a:r>
                        <a:rPr lang="en-US" sz="1800" b="0" dirty="0">
                          <a:solidFill>
                            <a:schemeClr val="tx1"/>
                          </a:solidFill>
                        </a:rPr>
                        <a:t>access </a:t>
                      </a:r>
                      <a:r>
                        <a:rPr lang="en-US" sz="1800" b="0" dirty="0" err="1">
                          <a:solidFill>
                            <a:schemeClr val="tx1"/>
                          </a:solidFill>
                        </a:rPr>
                        <a:t>specifier</a:t>
                      </a:r>
                      <a:r>
                        <a:rPr lang="en-US" sz="1800" b="0" dirty="0">
                          <a:solidFill>
                            <a:schemeClr val="tx1"/>
                          </a:solidFill>
                        </a:rPr>
                        <a:t>. </a:t>
                      </a:r>
                    </a:p>
                    <a:p>
                      <a:pPr>
                        <a:buNone/>
                      </a:pPr>
                      <a:endParaRPr lang="en-US" sz="1800" b="0" dirty="0">
                        <a:solidFill>
                          <a:schemeClr val="tx1"/>
                        </a:solidFill>
                      </a:endParaRPr>
                    </a:p>
                    <a:p>
                      <a:pPr>
                        <a:buNone/>
                      </a:pPr>
                      <a:r>
                        <a:rPr lang="en-US" sz="1800" b="0" dirty="0">
                          <a:solidFill>
                            <a:schemeClr val="tx1"/>
                          </a:solidFill>
                        </a:rPr>
                        <a:t>Loosely speaking, protected fields field can be accessed by </a:t>
                      </a:r>
                      <a:r>
                        <a:rPr lang="en-US" sz="1800" b="0" dirty="0" err="1">
                          <a:solidFill>
                            <a:schemeClr val="tx1"/>
                          </a:solidFill>
                        </a:rPr>
                        <a:t>ClosedFigure</a:t>
                      </a:r>
                      <a:r>
                        <a:rPr lang="en-US" sz="1800" b="0" baseline="0" dirty="0">
                          <a:solidFill>
                            <a:schemeClr val="tx1"/>
                          </a:solidFill>
                        </a:rPr>
                        <a:t> </a:t>
                      </a:r>
                      <a:r>
                        <a:rPr lang="en-US" sz="1800" b="0" dirty="0">
                          <a:solidFill>
                            <a:schemeClr val="tx1"/>
                          </a:solidFill>
                        </a:rPr>
                        <a:t>and its descendants.</a:t>
                      </a:r>
                      <a:endParaRPr lang="en-US" sz="1800" b="0" dirty="0"/>
                    </a:p>
                  </a:txBody>
                  <a:tcPr marL="0" marR="0" marT="0" marB="0">
                    <a:noFill/>
                  </a:tcPr>
                </a:tc>
                <a:tc>
                  <a:txBody>
                    <a:bodyPr/>
                    <a:lstStyle/>
                    <a:p>
                      <a:endParaRPr lang="en-US" sz="1400" dirty="0"/>
                    </a:p>
                  </a:txBody>
                  <a:tcPr marL="0" marR="0" marT="0" marB="0">
                    <a:noFill/>
                  </a:tcPr>
                </a:tc>
                <a:extLst>
                  <a:ext uri="{0D108BD9-81ED-4DB2-BD59-A6C34878D82A}">
                    <a16:rowId xmlns:a16="http://schemas.microsoft.com/office/drawing/2014/main" val="10000"/>
                  </a:ext>
                </a:extLst>
              </a:tr>
              <a:tr h="966107">
                <a:tc gridSpan="2">
                  <a:txBody>
                    <a:bodyPr/>
                    <a:lstStyle/>
                    <a:p>
                      <a:pPr>
                        <a:buNone/>
                      </a:pPr>
                      <a:endParaRPr lang="en-US" sz="1400" b="1" dirty="0">
                        <a:solidFill>
                          <a:schemeClr val="tx1"/>
                        </a:solidFill>
                      </a:endParaRPr>
                    </a:p>
                  </a:txBody>
                  <a:tcPr marL="0" marR="0" marT="0" marB="0">
                    <a:noFill/>
                  </a:tcPr>
                </a:tc>
                <a:tc hMerge="1">
                  <a:txBody>
                    <a:bodyPr/>
                    <a:lstStyle/>
                    <a:p>
                      <a:endParaRPr lang="en-US"/>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7010108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8750" y="857250"/>
            <a:ext cx="6172200" cy="857250"/>
          </a:xfrm>
        </p:spPr>
        <p:txBody>
          <a:bodyPr>
            <a:normAutofit fontScale="90000"/>
          </a:bodyPr>
          <a:lstStyle/>
          <a:p>
            <a:r>
              <a:rPr lang="en-US" dirty="0"/>
              <a:t>Protected Fields and Methods</a:t>
            </a:r>
          </a:p>
        </p:txBody>
      </p:sp>
      <p:graphicFrame>
        <p:nvGraphicFramePr>
          <p:cNvPr id="4" name="Content Placeholder 3"/>
          <p:cNvGraphicFramePr>
            <a:graphicFrameLocks noGrp="1"/>
          </p:cNvGraphicFramePr>
          <p:nvPr>
            <p:ph sz="quarter" idx="1"/>
          </p:nvPr>
        </p:nvGraphicFramePr>
        <p:xfrm>
          <a:off x="1657351" y="2114550"/>
          <a:ext cx="6064249" cy="4053840"/>
        </p:xfrm>
        <a:graphic>
          <a:graphicData uri="http://schemas.openxmlformats.org/drawingml/2006/table">
            <a:tbl>
              <a:tblPr firstRow="1" bandRow="1">
                <a:tableStyleId>{5C22544A-7EE6-4342-B048-85BDC9FD1C3A}</a:tableStyleId>
              </a:tblPr>
              <a:tblGrid>
                <a:gridCol w="6038849">
                  <a:extLst>
                    <a:ext uri="{9D8B030D-6E8A-4147-A177-3AD203B41FA5}">
                      <a16:colId xmlns:a16="http://schemas.microsoft.com/office/drawing/2014/main" val="20000"/>
                    </a:ext>
                  </a:extLst>
                </a:gridCol>
                <a:gridCol w="25400">
                  <a:extLst>
                    <a:ext uri="{9D8B030D-6E8A-4147-A177-3AD203B41FA5}">
                      <a16:colId xmlns:a16="http://schemas.microsoft.com/office/drawing/2014/main" val="20001"/>
                    </a:ext>
                  </a:extLst>
                </a:gridCol>
              </a:tblGrid>
              <a:tr h="3840480">
                <a:tc>
                  <a:txBody>
                    <a:bodyPr/>
                    <a:lstStyle/>
                    <a:p>
                      <a:pPr>
                        <a:buNone/>
                      </a:pPr>
                      <a:r>
                        <a:rPr lang="en-US" sz="1800" b="0" dirty="0">
                          <a:solidFill>
                            <a:schemeClr val="tx1"/>
                          </a:solidFill>
                        </a:rPr>
                        <a:t>public class </a:t>
                      </a:r>
                      <a:r>
                        <a:rPr lang="en-US" sz="1800" b="0" dirty="0" err="1">
                          <a:solidFill>
                            <a:schemeClr val="tx1"/>
                          </a:solidFill>
                        </a:rPr>
                        <a:t>ClosedFigure</a:t>
                      </a:r>
                      <a:r>
                        <a:rPr lang="en-US" sz="1800" b="0" dirty="0">
                          <a:solidFill>
                            <a:schemeClr val="tx1"/>
                          </a:solidFill>
                        </a:rPr>
                        <a:t> extends Figure {</a:t>
                      </a:r>
                    </a:p>
                    <a:p>
                      <a:pPr>
                        <a:buNone/>
                      </a:pPr>
                      <a:r>
                        <a:rPr lang="en-US" sz="1800" b="0" dirty="0">
                          <a:solidFill>
                            <a:schemeClr val="tx1"/>
                          </a:solidFill>
                        </a:rPr>
                        <a:t>  protected  double area;</a:t>
                      </a:r>
                    </a:p>
                    <a:p>
                      <a:pPr>
                        <a:buNone/>
                      </a:pPr>
                      <a:r>
                        <a:rPr lang="en-US" sz="1800" b="0" dirty="0">
                          <a:solidFill>
                            <a:schemeClr val="tx1"/>
                          </a:solidFill>
                        </a:rPr>
                        <a:t>  //other fields and methods</a:t>
                      </a:r>
                    </a:p>
                    <a:p>
                      <a:pPr>
                        <a:buNone/>
                      </a:pPr>
                      <a:r>
                        <a:rPr lang="en-US" sz="1800" b="0" dirty="0">
                          <a:solidFill>
                            <a:schemeClr val="tx1"/>
                          </a:solidFill>
                        </a:rPr>
                        <a:t>}</a:t>
                      </a:r>
                    </a:p>
                    <a:p>
                      <a:pPr>
                        <a:buNone/>
                      </a:pPr>
                      <a:endParaRPr lang="en-US" sz="1800" b="0" dirty="0">
                        <a:solidFill>
                          <a:schemeClr val="tx1"/>
                        </a:solidFill>
                      </a:endParaRPr>
                    </a:p>
                    <a:p>
                      <a:pPr>
                        <a:buNone/>
                      </a:pPr>
                      <a:r>
                        <a:rPr lang="en-US" sz="1800" b="0" dirty="0">
                          <a:solidFill>
                            <a:schemeClr val="tx1"/>
                          </a:solidFill>
                        </a:rPr>
                        <a:t>public class Polygon extends </a:t>
                      </a:r>
                      <a:r>
                        <a:rPr lang="en-US" sz="1800" b="0" dirty="0" err="1">
                          <a:solidFill>
                            <a:schemeClr val="tx1"/>
                          </a:solidFill>
                        </a:rPr>
                        <a:t>ClosedFigure</a:t>
                      </a:r>
                      <a:r>
                        <a:rPr lang="en-US" sz="1800" b="0" dirty="0">
                          <a:solidFill>
                            <a:schemeClr val="tx1"/>
                          </a:solidFill>
                        </a:rPr>
                        <a:t> {</a:t>
                      </a:r>
                    </a:p>
                    <a:p>
                      <a:pPr>
                        <a:buNone/>
                      </a:pPr>
                      <a:r>
                        <a:rPr lang="en-US" sz="1800" b="0" dirty="0">
                          <a:solidFill>
                            <a:schemeClr val="tx1"/>
                          </a:solidFill>
                        </a:rPr>
                        <a:t>  public void </a:t>
                      </a:r>
                      <a:r>
                        <a:rPr lang="en-US" sz="1800" b="0" dirty="0" err="1">
                          <a:solidFill>
                            <a:schemeClr val="tx1"/>
                          </a:solidFill>
                        </a:rPr>
                        <a:t>InsertVertex</a:t>
                      </a:r>
                      <a:r>
                        <a:rPr lang="en-US" sz="1800" b="0" dirty="0">
                          <a:solidFill>
                            <a:schemeClr val="tx1"/>
                          </a:solidFill>
                        </a:rPr>
                        <a:t>(Point p, </a:t>
                      </a:r>
                      <a:r>
                        <a:rPr lang="en-US" sz="1800" b="0" dirty="0" err="1">
                          <a:solidFill>
                            <a:schemeClr val="tx1"/>
                          </a:solidFill>
                        </a:rPr>
                        <a:t>int</a:t>
                      </a:r>
                      <a:r>
                        <a:rPr lang="en-US" sz="1800" b="0" dirty="0">
                          <a:solidFill>
                            <a:schemeClr val="tx1"/>
                          </a:solidFill>
                        </a:rPr>
                        <a:t> </a:t>
                      </a:r>
                      <a:r>
                        <a:rPr lang="en-US" sz="1800" b="0" dirty="0" err="1">
                          <a:solidFill>
                            <a:schemeClr val="tx1"/>
                          </a:solidFill>
                        </a:rPr>
                        <a:t>i</a:t>
                      </a:r>
                      <a:r>
                        <a:rPr lang="en-US" sz="1800" b="0" dirty="0">
                          <a:solidFill>
                            <a:schemeClr val="tx1"/>
                          </a:solidFill>
                        </a:rPr>
                        <a:t>) {</a:t>
                      </a:r>
                    </a:p>
                    <a:p>
                      <a:pPr>
                        <a:buNone/>
                      </a:pPr>
                      <a:r>
                        <a:rPr lang="en-US" sz="1800" b="0" dirty="0">
                          <a:solidFill>
                            <a:schemeClr val="tx1"/>
                          </a:solidFill>
                        </a:rPr>
                        <a:t>    // code to insert vertex at position </a:t>
                      </a:r>
                      <a:r>
                        <a:rPr lang="en-US" sz="1800" b="0" dirty="0" err="1">
                          <a:solidFill>
                            <a:schemeClr val="tx1"/>
                          </a:solidFill>
                        </a:rPr>
                        <a:t>i</a:t>
                      </a:r>
                      <a:endParaRPr lang="en-US" sz="1800" b="0" dirty="0">
                        <a:solidFill>
                          <a:schemeClr val="tx1"/>
                        </a:solidFill>
                      </a:endParaRPr>
                    </a:p>
                    <a:p>
                      <a:pPr>
                        <a:buNone/>
                      </a:pPr>
                      <a:r>
                        <a:rPr lang="en-US" sz="1800" b="0" dirty="0">
                          <a:solidFill>
                            <a:schemeClr val="tx1"/>
                          </a:solidFill>
                        </a:rPr>
                        <a:t>    area = </a:t>
                      </a:r>
                      <a:r>
                        <a:rPr lang="en-US" sz="1800" b="0" dirty="0" err="1">
                          <a:solidFill>
                            <a:schemeClr val="tx1"/>
                          </a:solidFill>
                        </a:rPr>
                        <a:t>computeArea</a:t>
                      </a:r>
                      <a:r>
                        <a:rPr lang="en-US" sz="1800" b="0" dirty="0">
                          <a:solidFill>
                            <a:schemeClr val="tx1"/>
                          </a:solidFill>
                        </a:rPr>
                        <a:t>();</a:t>
                      </a:r>
                    </a:p>
                    <a:p>
                      <a:pPr>
                        <a:buNone/>
                      </a:pPr>
                      <a:r>
                        <a:rPr lang="en-US" sz="1800" b="0" dirty="0">
                          <a:solidFill>
                            <a:schemeClr val="tx1"/>
                          </a:solidFill>
                        </a:rPr>
                        <a:t>  }</a:t>
                      </a:r>
                    </a:p>
                    <a:p>
                      <a:pPr>
                        <a:buNone/>
                      </a:pPr>
                      <a:r>
                        <a:rPr lang="en-US" sz="1800" b="0" dirty="0">
                          <a:solidFill>
                            <a:schemeClr val="tx1"/>
                          </a:solidFill>
                        </a:rPr>
                        <a:t>  private double </a:t>
                      </a:r>
                      <a:r>
                        <a:rPr lang="en-US" sz="1800" b="0" dirty="0" err="1">
                          <a:solidFill>
                            <a:schemeClr val="tx1"/>
                          </a:solidFill>
                        </a:rPr>
                        <a:t>computeArea</a:t>
                      </a:r>
                      <a:r>
                        <a:rPr lang="en-US" sz="1800" b="0" dirty="0">
                          <a:solidFill>
                            <a:schemeClr val="tx1"/>
                          </a:solidFill>
                        </a:rPr>
                        <a:t>() {</a:t>
                      </a:r>
                    </a:p>
                    <a:p>
                      <a:pPr>
                        <a:buNone/>
                      </a:pPr>
                      <a:r>
                        <a:rPr lang="en-US" sz="1800" b="0" dirty="0">
                          <a:solidFill>
                            <a:schemeClr val="tx1"/>
                          </a:solidFill>
                        </a:rPr>
                        <a:t>    //code to compute the area</a:t>
                      </a:r>
                    </a:p>
                    <a:p>
                      <a:pPr>
                        <a:buNone/>
                      </a:pPr>
                      <a:r>
                        <a:rPr lang="en-US" sz="1800" b="0" dirty="0">
                          <a:solidFill>
                            <a:schemeClr val="tx1"/>
                          </a:solidFill>
                        </a:rPr>
                        <a:t>  }</a:t>
                      </a:r>
                    </a:p>
                    <a:p>
                      <a:pPr>
                        <a:buNone/>
                      </a:pPr>
                      <a:r>
                        <a:rPr lang="en-US" sz="1800" b="0" dirty="0">
                          <a:solidFill>
                            <a:schemeClr val="tx1"/>
                          </a:solidFill>
                        </a:rPr>
                        <a:t>}</a:t>
                      </a:r>
                    </a:p>
                  </a:txBody>
                  <a:tcPr marL="0" marR="0" marT="0" marB="0">
                    <a:noFill/>
                  </a:tcPr>
                </a:tc>
                <a:tc>
                  <a:txBody>
                    <a:bodyPr/>
                    <a:lstStyle/>
                    <a:p>
                      <a:endParaRPr lang="en-US" sz="1400" dirty="0"/>
                    </a:p>
                  </a:txBody>
                  <a:tcPr marL="0" marR="0" marT="0" marB="0">
                    <a:noFill/>
                  </a:tcPr>
                </a:tc>
                <a:extLst>
                  <a:ext uri="{0D108BD9-81ED-4DB2-BD59-A6C34878D82A}">
                    <a16:rowId xmlns:a16="http://schemas.microsoft.com/office/drawing/2014/main" val="10000"/>
                  </a:ext>
                </a:extLst>
              </a:tr>
              <a:tr h="205740">
                <a:tc gridSpan="2">
                  <a:txBody>
                    <a:bodyPr/>
                    <a:lstStyle/>
                    <a:p>
                      <a:pPr>
                        <a:buNone/>
                      </a:pPr>
                      <a:endParaRPr lang="en-US" sz="1400" b="1" dirty="0">
                        <a:solidFill>
                          <a:schemeClr val="tx1"/>
                        </a:solidFill>
                      </a:endParaRPr>
                    </a:p>
                  </a:txBody>
                  <a:tcPr marL="0" marR="0" marT="0" marB="0">
                    <a:noFill/>
                  </a:tcPr>
                </a:tc>
                <a:tc hMerge="1">
                  <a:txBody>
                    <a:bodyPr/>
                    <a:lstStyle/>
                    <a:p>
                      <a:endParaRPr lang="en-US"/>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1152891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lgn="ctr">
              <a:buNone/>
            </a:pPr>
            <a:r>
              <a:rPr lang="en-US" sz="7200" b="1" dirty="0">
                <a:solidFill>
                  <a:srgbClr val="FF0000"/>
                </a:solidFill>
              </a:rPr>
              <a:t>Run-Time Type Identification</a:t>
            </a:r>
          </a:p>
        </p:txBody>
      </p:sp>
    </p:spTree>
    <p:extLst>
      <p:ext uri="{BB962C8B-B14F-4D97-AF65-F5344CB8AC3E}">
        <p14:creationId xmlns:p14="http://schemas.microsoft.com/office/powerpoint/2010/main" val="23310156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 Time Type Identification (RTTI)</a:t>
            </a:r>
          </a:p>
        </p:txBody>
      </p:sp>
      <p:sp>
        <p:nvSpPr>
          <p:cNvPr id="3" name="Content Placeholder 2"/>
          <p:cNvSpPr>
            <a:spLocks noGrp="1"/>
          </p:cNvSpPr>
          <p:nvPr>
            <p:ph sz="quarter" idx="1"/>
          </p:nvPr>
        </p:nvSpPr>
        <p:spPr>
          <a:xfrm>
            <a:off x="1485900" y="2057400"/>
            <a:ext cx="6343650" cy="3657600"/>
          </a:xfrm>
        </p:spPr>
        <p:txBody>
          <a:bodyPr>
            <a:noAutofit/>
          </a:bodyPr>
          <a:lstStyle/>
          <a:p>
            <a:pPr>
              <a:spcBef>
                <a:spcPts val="0"/>
              </a:spcBef>
              <a:buNone/>
            </a:pPr>
            <a:r>
              <a:rPr lang="en-US" sz="1800" dirty="0"/>
              <a:t>Need to know the number of Circle objects in a </a:t>
            </a:r>
            <a:r>
              <a:rPr lang="en-US" sz="1800" dirty="0" err="1"/>
              <a:t>ShapeList</a:t>
            </a:r>
            <a:r>
              <a:rPr lang="en-US" sz="1800" dirty="0"/>
              <a:t> collection. </a:t>
            </a:r>
          </a:p>
          <a:p>
            <a:pPr>
              <a:spcBef>
                <a:spcPts val="0"/>
              </a:spcBef>
              <a:buNone/>
            </a:pPr>
            <a:r>
              <a:rPr lang="en-US" sz="1800" dirty="0" err="1"/>
              <a:t>int</a:t>
            </a:r>
            <a:r>
              <a:rPr lang="en-US" sz="1800" dirty="0"/>
              <a:t> </a:t>
            </a:r>
            <a:r>
              <a:rPr lang="en-US" sz="1800" dirty="0" err="1"/>
              <a:t>circleCount</a:t>
            </a:r>
            <a:r>
              <a:rPr lang="en-US" sz="1800" dirty="0"/>
              <a:t>(</a:t>
            </a:r>
            <a:r>
              <a:rPr lang="en-US" sz="1800" dirty="0" err="1"/>
              <a:t>Shapelist</a:t>
            </a:r>
            <a:r>
              <a:rPr lang="en-US" sz="1800" dirty="0"/>
              <a:t> </a:t>
            </a:r>
            <a:r>
              <a:rPr lang="en-US" sz="1800" dirty="0" err="1"/>
              <a:t>shapeList</a:t>
            </a:r>
            <a:r>
              <a:rPr lang="en-US" sz="1800" dirty="0"/>
              <a:t>)</a:t>
            </a:r>
          </a:p>
          <a:p>
            <a:pPr>
              <a:spcBef>
                <a:spcPts val="0"/>
              </a:spcBef>
              <a:buNone/>
            </a:pPr>
            <a:endParaRPr lang="en-US" sz="1800" dirty="0"/>
          </a:p>
          <a:p>
            <a:pPr>
              <a:spcBef>
                <a:spcPts val="0"/>
              </a:spcBef>
              <a:buNone/>
            </a:pPr>
            <a:r>
              <a:rPr lang="en-US" sz="1800" dirty="0"/>
              <a:t>The method iterates through all the items in the collection, </a:t>
            </a:r>
          </a:p>
          <a:p>
            <a:pPr>
              <a:spcBef>
                <a:spcPts val="0"/>
              </a:spcBef>
              <a:buNone/>
            </a:pPr>
            <a:r>
              <a:rPr lang="en-US" sz="1800" dirty="0"/>
              <a:t>check which ones are of type Circle}.  If so, increment a counter</a:t>
            </a:r>
          </a:p>
          <a:p>
            <a:pPr>
              <a:spcBef>
                <a:spcPts val="0"/>
              </a:spcBef>
              <a:buNone/>
            </a:pPr>
            <a:endParaRPr lang="en-US" sz="1800" dirty="0"/>
          </a:p>
          <a:p>
            <a:pPr>
              <a:spcBef>
                <a:spcPts val="0"/>
              </a:spcBef>
              <a:buNone/>
            </a:pPr>
            <a:r>
              <a:rPr lang="en-US" sz="1800" dirty="0"/>
              <a:t>Need a mechanism to detect if a given Shape object is a Circle. </a:t>
            </a:r>
          </a:p>
          <a:p>
            <a:pPr>
              <a:spcBef>
                <a:spcPts val="0"/>
              </a:spcBef>
              <a:buNone/>
            </a:pPr>
            <a:endParaRPr lang="en-US" sz="1800" dirty="0"/>
          </a:p>
          <a:p>
            <a:pPr>
              <a:spcBef>
                <a:spcPts val="0"/>
              </a:spcBef>
              <a:buNone/>
            </a:pPr>
            <a:r>
              <a:rPr lang="en-US" sz="1800" dirty="0"/>
              <a:t>One approach: Have a method in the Shape class that returns true</a:t>
            </a:r>
          </a:p>
          <a:p>
            <a:pPr>
              <a:spcBef>
                <a:spcPts val="0"/>
              </a:spcBef>
              <a:buNone/>
            </a:pPr>
            <a:r>
              <a:rPr lang="en-US" sz="1800" dirty="0"/>
              <a:t>when a Shape object is a Circle</a:t>
            </a:r>
          </a:p>
          <a:p>
            <a:pPr>
              <a:spcBef>
                <a:spcPts val="0"/>
              </a:spcBef>
              <a:buNone/>
            </a:pPr>
            <a:r>
              <a:rPr lang="en-US" sz="1800" dirty="0">
                <a:solidFill>
                  <a:srgbClr val="FF0000"/>
                </a:solidFill>
              </a:rPr>
              <a:t>Drawbacks:   </a:t>
            </a:r>
          </a:p>
          <a:p>
            <a:pPr>
              <a:spcBef>
                <a:spcPts val="0"/>
              </a:spcBef>
              <a:buNone/>
            </a:pPr>
            <a:r>
              <a:rPr lang="en-US" sz="1800" dirty="0">
                <a:solidFill>
                  <a:srgbClr val="FF0000"/>
                </a:solidFill>
              </a:rPr>
              <a:t>	defeats the purpose of having dynamic binding </a:t>
            </a:r>
          </a:p>
          <a:p>
            <a:pPr>
              <a:buNone/>
            </a:pPr>
            <a:r>
              <a:rPr lang="en-US" sz="1800" dirty="0">
                <a:solidFill>
                  <a:srgbClr val="FF0000"/>
                </a:solidFill>
              </a:rPr>
              <a:t>	inelegant if we had a large hierarchy.</a:t>
            </a:r>
          </a:p>
        </p:txBody>
      </p:sp>
    </p:spTree>
    <p:extLst>
      <p:ext uri="{BB962C8B-B14F-4D97-AF65-F5344CB8AC3E}">
        <p14:creationId xmlns:p14="http://schemas.microsoft.com/office/powerpoint/2010/main" val="26236742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Catching Exceptions</a:t>
            </a:r>
          </a:p>
        </p:txBody>
      </p:sp>
      <p:sp>
        <p:nvSpPr>
          <p:cNvPr id="3" name="Content Placeholder 2"/>
          <p:cNvSpPr>
            <a:spLocks noGrp="1"/>
          </p:cNvSpPr>
          <p:nvPr>
            <p:ph sz="quarter" idx="1"/>
          </p:nvPr>
        </p:nvSpPr>
        <p:spPr/>
        <p:txBody>
          <a:bodyPr>
            <a:normAutofit fontScale="92500" lnSpcReduction="20000"/>
          </a:bodyPr>
          <a:lstStyle/>
          <a:p>
            <a:pPr marL="0" indent="0">
              <a:buNone/>
            </a:pPr>
            <a:r>
              <a:rPr lang="en-US" b="1" dirty="0"/>
              <a:t>try</a:t>
            </a:r>
            <a:r>
              <a:rPr lang="en-US" dirty="0"/>
              <a:t> {</a:t>
            </a:r>
          </a:p>
          <a:p>
            <a:pPr marL="0" indent="0">
              <a:buNone/>
            </a:pPr>
            <a:r>
              <a:rPr lang="en-US" dirty="0"/>
              <a:t>    </a:t>
            </a:r>
            <a:r>
              <a:rPr lang="en-US" dirty="0" err="1"/>
              <a:t>FileInputStream</a:t>
            </a:r>
            <a:r>
              <a:rPr lang="en-US" dirty="0"/>
              <a:t> file = </a:t>
            </a:r>
            <a:r>
              <a:rPr lang="en-US" b="1" dirty="0"/>
              <a:t>new</a:t>
            </a:r>
            <a:r>
              <a:rPr lang="en-US" dirty="0"/>
              <a:t> </a:t>
            </a:r>
            <a:r>
              <a:rPr lang="en-US" dirty="0" err="1"/>
              <a:t>FileInputStream</a:t>
            </a:r>
            <a:r>
              <a:rPr lang="en-US" dirty="0"/>
              <a:t>("Data");</a:t>
            </a:r>
          </a:p>
          <a:p>
            <a:pPr marL="0" indent="0">
              <a:buNone/>
            </a:pPr>
            <a:r>
              <a:rPr lang="en-US" dirty="0"/>
              <a:t>    </a:t>
            </a:r>
            <a:r>
              <a:rPr lang="en-US" dirty="0" err="1"/>
              <a:t>ObjectInputStream</a:t>
            </a:r>
            <a:r>
              <a:rPr lang="en-US" dirty="0"/>
              <a:t> input = </a:t>
            </a:r>
            <a:r>
              <a:rPr lang="en-US" b="1" dirty="0"/>
              <a:t>new</a:t>
            </a:r>
            <a:r>
              <a:rPr lang="en-US" dirty="0"/>
              <a:t> </a:t>
            </a:r>
            <a:r>
              <a:rPr lang="en-US" dirty="0" err="1"/>
              <a:t>ObjectInputStream</a:t>
            </a:r>
            <a:r>
              <a:rPr lang="en-US" dirty="0"/>
              <a:t>(file);</a:t>
            </a:r>
          </a:p>
          <a:p>
            <a:pPr marL="0" indent="0">
              <a:buNone/>
            </a:pPr>
            <a:r>
              <a:rPr lang="en-US" i="1" dirty="0"/>
              <a:t>    data</a:t>
            </a:r>
            <a:r>
              <a:rPr lang="en-US" dirty="0"/>
              <a:t> = (Data) </a:t>
            </a:r>
            <a:r>
              <a:rPr lang="en-US" dirty="0" err="1"/>
              <a:t>input.readObject</a:t>
            </a:r>
            <a:r>
              <a:rPr lang="en-US" dirty="0"/>
              <a:t>();</a:t>
            </a:r>
          </a:p>
          <a:p>
            <a:pPr marL="0" indent="0">
              <a:buNone/>
            </a:pPr>
            <a:r>
              <a:rPr lang="en-US" dirty="0"/>
              <a:t>    </a:t>
            </a:r>
            <a:r>
              <a:rPr lang="en-US" b="1" dirty="0"/>
              <a:t>return</a:t>
            </a:r>
            <a:r>
              <a:rPr lang="en-US" dirty="0"/>
              <a:t> </a:t>
            </a:r>
            <a:r>
              <a:rPr lang="en-US" i="1" dirty="0"/>
              <a:t>data</a:t>
            </a:r>
            <a:r>
              <a:rPr lang="en-US" dirty="0"/>
              <a:t>;</a:t>
            </a:r>
          </a:p>
          <a:p>
            <a:pPr marL="0" indent="0">
              <a:buNone/>
            </a:pPr>
            <a:r>
              <a:rPr lang="en-US" dirty="0"/>
              <a:t>} </a:t>
            </a:r>
            <a:r>
              <a:rPr lang="en-US" b="1" dirty="0"/>
              <a:t>catch</a:t>
            </a:r>
            <a:r>
              <a:rPr lang="en-US" dirty="0"/>
              <a:t> (</a:t>
            </a:r>
            <a:r>
              <a:rPr lang="en-US" dirty="0" err="1"/>
              <a:t>IOException</a:t>
            </a:r>
            <a:r>
              <a:rPr lang="en-US" dirty="0"/>
              <a:t> </a:t>
            </a:r>
            <a:r>
              <a:rPr lang="en-US" dirty="0" err="1"/>
              <a:t>ioe</a:t>
            </a:r>
            <a:r>
              <a:rPr lang="en-US" dirty="0"/>
              <a:t>) {</a:t>
            </a:r>
          </a:p>
          <a:p>
            <a:pPr marL="0" indent="0">
              <a:buNone/>
            </a:pPr>
            <a:r>
              <a:rPr lang="en-US" dirty="0"/>
              <a:t>    </a:t>
            </a:r>
            <a:r>
              <a:rPr lang="en-US" dirty="0" err="1"/>
              <a:t>ioe.printStackTrace</a:t>
            </a:r>
            <a:r>
              <a:rPr lang="en-US" dirty="0"/>
              <a:t>();</a:t>
            </a:r>
          </a:p>
          <a:p>
            <a:pPr marL="0" indent="0">
              <a:buNone/>
            </a:pPr>
            <a:r>
              <a:rPr lang="en-US" b="1" dirty="0"/>
              <a:t>    return</a:t>
            </a:r>
            <a:r>
              <a:rPr lang="en-US" dirty="0"/>
              <a:t> </a:t>
            </a:r>
            <a:r>
              <a:rPr lang="en-US" b="1" dirty="0"/>
              <a:t>null</a:t>
            </a:r>
            <a:r>
              <a:rPr lang="en-US" dirty="0"/>
              <a:t>;</a:t>
            </a:r>
          </a:p>
          <a:p>
            <a:pPr marL="0" indent="0">
              <a:buNone/>
            </a:pPr>
            <a:r>
              <a:rPr lang="en-US" dirty="0"/>
              <a:t>} </a:t>
            </a:r>
            <a:r>
              <a:rPr lang="en-US" b="1" dirty="0"/>
              <a:t>catch</a:t>
            </a:r>
            <a:r>
              <a:rPr lang="en-US" dirty="0"/>
              <a:t> (</a:t>
            </a:r>
            <a:r>
              <a:rPr lang="en-US" dirty="0" err="1"/>
              <a:t>ClassNotFoundException</a:t>
            </a:r>
            <a:r>
              <a:rPr lang="en-US" dirty="0"/>
              <a:t> </a:t>
            </a:r>
            <a:r>
              <a:rPr lang="en-US" dirty="0" err="1"/>
              <a:t>cnfe</a:t>
            </a:r>
            <a:r>
              <a:rPr lang="en-US" dirty="0"/>
              <a:t>) {</a:t>
            </a:r>
          </a:p>
          <a:p>
            <a:pPr marL="0" indent="0">
              <a:buNone/>
            </a:pPr>
            <a:r>
              <a:rPr lang="en-US" dirty="0"/>
              <a:t>    </a:t>
            </a:r>
            <a:r>
              <a:rPr lang="en-US" dirty="0" err="1"/>
              <a:t>cnfe.printStackTrace</a:t>
            </a:r>
            <a:r>
              <a:rPr lang="en-US" dirty="0"/>
              <a:t>();</a:t>
            </a:r>
          </a:p>
          <a:p>
            <a:pPr marL="0" indent="0">
              <a:buNone/>
            </a:pPr>
            <a:r>
              <a:rPr lang="en-US" b="1" dirty="0"/>
              <a:t>    return</a:t>
            </a:r>
            <a:r>
              <a:rPr lang="en-US" dirty="0"/>
              <a:t> </a:t>
            </a:r>
            <a:r>
              <a:rPr lang="en-US" b="1" dirty="0"/>
              <a:t>null</a:t>
            </a:r>
            <a:r>
              <a:rPr lang="en-US" dirty="0"/>
              <a:t>;</a:t>
            </a:r>
          </a:p>
          <a:p>
            <a:pPr marL="0" indent="0">
              <a:buNone/>
            </a:pPr>
            <a:r>
              <a:rPr lang="en-US" dirty="0"/>
              <a:t>}</a:t>
            </a:r>
          </a:p>
          <a:p>
            <a:pPr marL="0" indent="0" defTabSz="457200">
              <a:spcBef>
                <a:spcPts val="0"/>
              </a:spcBef>
              <a:buNone/>
            </a:pPr>
            <a:endParaRPr lang="en-US" dirty="0"/>
          </a:p>
        </p:txBody>
      </p:sp>
    </p:spTree>
    <p:extLst>
      <p:ext uri="{BB962C8B-B14F-4D97-AF65-F5344CB8AC3E}">
        <p14:creationId xmlns:p14="http://schemas.microsoft.com/office/powerpoint/2010/main" val="32300366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RTTI Using Java Reflection</a:t>
            </a:r>
          </a:p>
        </p:txBody>
      </p:sp>
      <p:sp>
        <p:nvSpPr>
          <p:cNvPr id="3" name="Content Placeholder 2"/>
          <p:cNvSpPr>
            <a:spLocks noGrp="1"/>
          </p:cNvSpPr>
          <p:nvPr>
            <p:ph sz="quarter" idx="1"/>
          </p:nvPr>
        </p:nvSpPr>
        <p:spPr>
          <a:xfrm>
            <a:off x="1485900" y="2057400"/>
            <a:ext cx="6343650" cy="3657600"/>
          </a:xfrm>
        </p:spPr>
        <p:txBody>
          <a:bodyPr>
            <a:noAutofit/>
          </a:bodyPr>
          <a:lstStyle/>
          <a:p>
            <a:pPr>
              <a:spcBef>
                <a:spcPts val="0"/>
              </a:spcBef>
              <a:buNone/>
            </a:pPr>
            <a:r>
              <a:rPr lang="en-US" sz="1800" dirty="0"/>
              <a:t>Shape shape;</a:t>
            </a:r>
          </a:p>
          <a:p>
            <a:pPr>
              <a:spcBef>
                <a:spcPts val="0"/>
              </a:spcBef>
              <a:buNone/>
            </a:pPr>
            <a:r>
              <a:rPr lang="en-US" sz="1800" dirty="0"/>
              <a:t>// code to create a Shape object</a:t>
            </a:r>
          </a:p>
          <a:p>
            <a:pPr>
              <a:spcBef>
                <a:spcPts val="0"/>
              </a:spcBef>
              <a:buNone/>
            </a:pPr>
            <a:r>
              <a:rPr lang="en-US" sz="1800" dirty="0"/>
              <a:t>// and store its reference in shape</a:t>
            </a:r>
          </a:p>
          <a:p>
            <a:pPr>
              <a:spcBef>
                <a:spcPts val="0"/>
              </a:spcBef>
              <a:buNone/>
            </a:pPr>
            <a:r>
              <a:rPr lang="en-US" sz="1800" dirty="0"/>
              <a:t>if (</a:t>
            </a:r>
            <a:r>
              <a:rPr lang="en-US" sz="1800" dirty="0" err="1"/>
              <a:t>shape.getClass</a:t>
            </a:r>
            <a:r>
              <a:rPr lang="en-US" sz="1800" dirty="0"/>
              <a:t>().</a:t>
            </a:r>
            <a:r>
              <a:rPr lang="en-US" sz="1800" dirty="0" err="1"/>
              <a:t>getName</a:t>
            </a:r>
            <a:r>
              <a:rPr lang="en-US" sz="1800" dirty="0"/>
              <a:t>().equals("Circle")) { </a:t>
            </a:r>
          </a:p>
          <a:p>
            <a:pPr>
              <a:spcBef>
                <a:spcPts val="0"/>
              </a:spcBef>
              <a:buNone/>
            </a:pPr>
            <a:r>
              <a:rPr lang="en-US" sz="1800" dirty="0"/>
              <a:t>  // take appropriate action</a:t>
            </a:r>
          </a:p>
          <a:p>
            <a:pPr>
              <a:spcBef>
                <a:spcPts val="0"/>
              </a:spcBef>
              <a:buNone/>
            </a:pPr>
            <a:r>
              <a:rPr lang="en-US" sz="1800" dirty="0"/>
              <a:t>}</a:t>
            </a:r>
          </a:p>
        </p:txBody>
      </p:sp>
    </p:spTree>
    <p:extLst>
      <p:ext uri="{BB962C8B-B14F-4D97-AF65-F5344CB8AC3E}">
        <p14:creationId xmlns:p14="http://schemas.microsoft.com/office/powerpoint/2010/main" val="25800335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RTTI Using Java Reflection</a:t>
            </a:r>
          </a:p>
        </p:txBody>
      </p:sp>
      <p:sp>
        <p:nvSpPr>
          <p:cNvPr id="3" name="Content Placeholder 2"/>
          <p:cNvSpPr>
            <a:spLocks noGrp="1"/>
          </p:cNvSpPr>
          <p:nvPr>
            <p:ph sz="quarter" idx="1"/>
          </p:nvPr>
        </p:nvSpPr>
        <p:spPr>
          <a:xfrm>
            <a:off x="1485900" y="2057400"/>
            <a:ext cx="6343650" cy="3657600"/>
          </a:xfrm>
        </p:spPr>
        <p:txBody>
          <a:bodyPr>
            <a:noAutofit/>
          </a:bodyPr>
          <a:lstStyle/>
          <a:p>
            <a:pPr>
              <a:spcBef>
                <a:spcPts val="0"/>
              </a:spcBef>
              <a:buNone/>
            </a:pPr>
            <a:r>
              <a:rPr lang="en-US" sz="1800" dirty="0"/>
              <a:t>The compiler cannot check for typographical errors in the string </a:t>
            </a:r>
          </a:p>
          <a:p>
            <a:pPr>
              <a:spcBef>
                <a:spcPts val="0"/>
              </a:spcBef>
              <a:buNone/>
            </a:pPr>
            <a:r>
              <a:rPr lang="en-US" sz="1800" dirty="0"/>
              <a:t>against which we are checking the name.  </a:t>
            </a:r>
          </a:p>
          <a:p>
            <a:pPr>
              <a:spcBef>
                <a:spcPts val="0"/>
              </a:spcBef>
              <a:buNone/>
            </a:pPr>
            <a:endParaRPr lang="en-US" sz="1800" dirty="0"/>
          </a:p>
          <a:p>
            <a:pPr>
              <a:spcBef>
                <a:spcPts val="0"/>
              </a:spcBef>
              <a:buNone/>
            </a:pPr>
            <a:r>
              <a:rPr lang="en-US" sz="1800" dirty="0"/>
              <a:t>Shape </a:t>
            </a:r>
            <a:r>
              <a:rPr lang="en-US" sz="1800" dirty="0" err="1"/>
              <a:t>shape</a:t>
            </a:r>
            <a:r>
              <a:rPr lang="en-US" sz="1800" dirty="0"/>
              <a:t>;</a:t>
            </a:r>
          </a:p>
          <a:p>
            <a:pPr>
              <a:spcBef>
                <a:spcPts val="0"/>
              </a:spcBef>
              <a:buNone/>
            </a:pPr>
            <a:r>
              <a:rPr lang="en-US" sz="1800" dirty="0"/>
              <a:t>// code to create s Shape object</a:t>
            </a:r>
          </a:p>
          <a:p>
            <a:pPr>
              <a:spcBef>
                <a:spcPts val="0"/>
              </a:spcBef>
              <a:buNone/>
            </a:pPr>
            <a:r>
              <a:rPr lang="en-US" sz="1800" dirty="0"/>
              <a:t>// and store its reference in shape</a:t>
            </a:r>
          </a:p>
          <a:p>
            <a:pPr>
              <a:spcBef>
                <a:spcPts val="0"/>
              </a:spcBef>
              <a:buNone/>
            </a:pPr>
            <a:r>
              <a:rPr lang="en-US" sz="1800" dirty="0"/>
              <a:t>if (</a:t>
            </a:r>
            <a:r>
              <a:rPr lang="en-US" sz="1800" dirty="0" err="1"/>
              <a:t>shape.getClass</a:t>
            </a:r>
            <a:r>
              <a:rPr lang="en-US" sz="1800" dirty="0"/>
              <a:t>().</a:t>
            </a:r>
            <a:r>
              <a:rPr lang="en-US" sz="1800" dirty="0" err="1"/>
              <a:t>getName</a:t>
            </a:r>
            <a:r>
              <a:rPr lang="en-US" sz="1800" dirty="0"/>
              <a:t>().equals("circle")) { </a:t>
            </a:r>
          </a:p>
          <a:p>
            <a:pPr>
              <a:spcBef>
                <a:spcPts val="0"/>
              </a:spcBef>
              <a:buNone/>
            </a:pPr>
            <a:r>
              <a:rPr lang="en-US" sz="1800" dirty="0"/>
              <a:t>  // take appropriate action</a:t>
            </a:r>
          </a:p>
          <a:p>
            <a:pPr>
              <a:spcBef>
                <a:spcPts val="0"/>
              </a:spcBef>
              <a:buNone/>
            </a:pPr>
            <a:r>
              <a:rPr lang="en-US" sz="1800" dirty="0"/>
              <a:t>}</a:t>
            </a:r>
          </a:p>
        </p:txBody>
      </p:sp>
    </p:spTree>
    <p:extLst>
      <p:ext uri="{BB962C8B-B14F-4D97-AF65-F5344CB8AC3E}">
        <p14:creationId xmlns:p14="http://schemas.microsoft.com/office/powerpoint/2010/main" val="26039118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RTTI Using the </a:t>
            </a:r>
            <a:r>
              <a:rPr lang="en-US" dirty="0" err="1"/>
              <a:t>instanceof</a:t>
            </a:r>
            <a:r>
              <a:rPr lang="en-US" dirty="0"/>
              <a:t> Operator</a:t>
            </a:r>
          </a:p>
        </p:txBody>
      </p:sp>
      <p:sp>
        <p:nvSpPr>
          <p:cNvPr id="3" name="Content Placeholder 2"/>
          <p:cNvSpPr>
            <a:spLocks noGrp="1"/>
          </p:cNvSpPr>
          <p:nvPr>
            <p:ph sz="quarter" idx="1"/>
          </p:nvPr>
        </p:nvSpPr>
        <p:spPr>
          <a:xfrm>
            <a:off x="1485900" y="2057400"/>
            <a:ext cx="6343650" cy="3657600"/>
          </a:xfrm>
        </p:spPr>
        <p:txBody>
          <a:bodyPr>
            <a:noAutofit/>
          </a:bodyPr>
          <a:lstStyle/>
          <a:p>
            <a:pPr>
              <a:spcBef>
                <a:spcPts val="0"/>
              </a:spcBef>
              <a:buNone/>
            </a:pPr>
            <a:r>
              <a:rPr lang="en-US" sz="1800" dirty="0"/>
              <a:t>Shape </a:t>
            </a:r>
            <a:r>
              <a:rPr lang="en-US" sz="1800" dirty="0" err="1"/>
              <a:t>shape</a:t>
            </a:r>
            <a:r>
              <a:rPr lang="en-US" sz="1800" dirty="0"/>
              <a:t>;</a:t>
            </a:r>
          </a:p>
          <a:p>
            <a:pPr>
              <a:spcBef>
                <a:spcPts val="0"/>
              </a:spcBef>
              <a:buNone/>
            </a:pPr>
            <a:r>
              <a:rPr lang="en-US" sz="1800" dirty="0"/>
              <a:t>// code to create s Shape object</a:t>
            </a:r>
          </a:p>
          <a:p>
            <a:pPr>
              <a:spcBef>
                <a:spcPts val="0"/>
              </a:spcBef>
              <a:buNone/>
            </a:pPr>
            <a:r>
              <a:rPr lang="en-US" sz="1800" dirty="0"/>
              <a:t>// and store its reference in shape</a:t>
            </a:r>
          </a:p>
          <a:p>
            <a:pPr>
              <a:spcBef>
                <a:spcPts val="0"/>
              </a:spcBef>
              <a:buNone/>
            </a:pPr>
            <a:r>
              <a:rPr lang="en-US" sz="1800" dirty="0"/>
              <a:t>if (shape </a:t>
            </a:r>
            <a:r>
              <a:rPr lang="en-US" sz="1800" dirty="0" err="1"/>
              <a:t>instanceof</a:t>
            </a:r>
            <a:r>
              <a:rPr lang="en-US" sz="1800" dirty="0"/>
              <a:t> Circle) { </a:t>
            </a:r>
          </a:p>
          <a:p>
            <a:pPr>
              <a:spcBef>
                <a:spcPts val="0"/>
              </a:spcBef>
              <a:buNone/>
            </a:pPr>
            <a:r>
              <a:rPr lang="en-US" sz="1800" dirty="0"/>
              <a:t>  // take appropriate action</a:t>
            </a:r>
          </a:p>
          <a:p>
            <a:pPr>
              <a:spcBef>
                <a:spcPts val="0"/>
              </a:spcBef>
              <a:buNone/>
            </a:pPr>
            <a:r>
              <a:rPr lang="en-US" sz="1800" dirty="0"/>
              <a:t>}</a:t>
            </a:r>
          </a:p>
          <a:p>
            <a:pPr>
              <a:spcBef>
                <a:spcPts val="0"/>
              </a:spcBef>
              <a:buNone/>
            </a:pPr>
            <a:endParaRPr lang="en-US" sz="1800" dirty="0"/>
          </a:p>
          <a:p>
            <a:pPr>
              <a:spcBef>
                <a:spcPts val="0"/>
              </a:spcBef>
              <a:buNone/>
            </a:pPr>
            <a:r>
              <a:rPr lang="en-US" sz="1800" dirty="0"/>
              <a:t>is always a better alternative to using </a:t>
            </a:r>
            <a:r>
              <a:rPr lang="en-US" sz="1800" dirty="0" err="1"/>
              <a:t>getClass</a:t>
            </a:r>
            <a:r>
              <a:rPr lang="en-US" sz="1800" dirty="0"/>
              <a:t>().</a:t>
            </a:r>
            <a:r>
              <a:rPr lang="en-US" sz="1800" dirty="0" err="1"/>
              <a:t>getName</a:t>
            </a:r>
            <a:r>
              <a:rPr lang="en-US" sz="1800" dirty="0"/>
              <a:t>()</a:t>
            </a:r>
          </a:p>
        </p:txBody>
      </p:sp>
    </p:spTree>
    <p:extLst>
      <p:ext uri="{BB962C8B-B14F-4D97-AF65-F5344CB8AC3E}">
        <p14:creationId xmlns:p14="http://schemas.microsoft.com/office/powerpoint/2010/main" val="23173052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RTTI Using </a:t>
            </a:r>
            <a:r>
              <a:rPr lang="en-US" dirty="0" err="1"/>
              <a:t>Downcasting</a:t>
            </a:r>
            <a:endParaRPr lang="en-US" dirty="0"/>
          </a:p>
        </p:txBody>
      </p:sp>
      <p:sp>
        <p:nvSpPr>
          <p:cNvPr id="3" name="Content Placeholder 2"/>
          <p:cNvSpPr>
            <a:spLocks noGrp="1"/>
          </p:cNvSpPr>
          <p:nvPr>
            <p:ph sz="quarter" idx="1"/>
          </p:nvPr>
        </p:nvSpPr>
        <p:spPr>
          <a:xfrm>
            <a:off x="1485900" y="2000250"/>
            <a:ext cx="6343650" cy="3714750"/>
          </a:xfrm>
        </p:spPr>
        <p:txBody>
          <a:bodyPr>
            <a:noAutofit/>
          </a:bodyPr>
          <a:lstStyle/>
          <a:p>
            <a:pPr>
              <a:spcBef>
                <a:spcPts val="0"/>
              </a:spcBef>
              <a:buNone/>
            </a:pPr>
            <a:r>
              <a:rPr lang="en-US" sz="1500" dirty="0"/>
              <a:t>double </a:t>
            </a:r>
            <a:r>
              <a:rPr lang="en-US" sz="1500" dirty="0" err="1"/>
              <a:t>computeTax</a:t>
            </a:r>
            <a:r>
              <a:rPr lang="en-US" sz="1500" dirty="0"/>
              <a:t>(Investment </a:t>
            </a:r>
            <a:r>
              <a:rPr lang="en-US" sz="1500" dirty="0" err="1"/>
              <a:t>investment</a:t>
            </a:r>
            <a:r>
              <a:rPr lang="en-US" sz="1500" dirty="0"/>
              <a:t>) {</a:t>
            </a:r>
          </a:p>
          <a:p>
            <a:pPr>
              <a:spcBef>
                <a:spcPts val="0"/>
              </a:spcBef>
              <a:buNone/>
            </a:pPr>
            <a:r>
              <a:rPr lang="en-US" sz="1500" dirty="0"/>
              <a:t>  double amount;</a:t>
            </a:r>
          </a:p>
          <a:p>
            <a:pPr>
              <a:spcBef>
                <a:spcPts val="0"/>
              </a:spcBef>
              <a:buNone/>
            </a:pPr>
            <a:r>
              <a:rPr lang="en-US" sz="1500" dirty="0"/>
              <a:t>  try {</a:t>
            </a:r>
          </a:p>
          <a:p>
            <a:pPr>
              <a:spcBef>
                <a:spcPts val="0"/>
              </a:spcBef>
              <a:buNone/>
            </a:pPr>
            <a:r>
              <a:rPr lang="en-US" sz="1500" dirty="0"/>
              <a:t>    Deposit </a:t>
            </a:r>
            <a:r>
              <a:rPr lang="en-US" sz="1500" dirty="0" err="1"/>
              <a:t>deposit</a:t>
            </a:r>
            <a:r>
              <a:rPr lang="en-US" sz="1500" dirty="0"/>
              <a:t> = (Deposit) investment;</a:t>
            </a:r>
          </a:p>
          <a:p>
            <a:pPr>
              <a:spcBef>
                <a:spcPts val="0"/>
              </a:spcBef>
              <a:buNone/>
            </a:pPr>
            <a:r>
              <a:rPr lang="en-US" sz="1500" dirty="0"/>
              <a:t>    amount = </a:t>
            </a:r>
            <a:r>
              <a:rPr lang="en-US" sz="1500" dirty="0" err="1"/>
              <a:t>deposit.getInterest</a:t>
            </a:r>
            <a:r>
              <a:rPr lang="en-US" sz="1500" dirty="0"/>
              <a:t>();</a:t>
            </a:r>
          </a:p>
          <a:p>
            <a:pPr>
              <a:spcBef>
                <a:spcPts val="0"/>
              </a:spcBef>
              <a:buNone/>
            </a:pPr>
            <a:r>
              <a:rPr lang="en-US" sz="1500" dirty="0"/>
              <a:t>    // code for computing tax on amount</a:t>
            </a:r>
          </a:p>
          <a:p>
            <a:pPr>
              <a:spcBef>
                <a:spcPts val="0"/>
              </a:spcBef>
              <a:buNone/>
            </a:pPr>
            <a:r>
              <a:rPr lang="en-US" sz="1500" dirty="0"/>
              <a:t>  } catch(</a:t>
            </a:r>
            <a:r>
              <a:rPr lang="en-US" sz="1500" dirty="0" err="1"/>
              <a:t>ClassCastException</a:t>
            </a:r>
            <a:r>
              <a:rPr lang="en-US" sz="1500" dirty="0"/>
              <a:t> </a:t>
            </a:r>
            <a:r>
              <a:rPr lang="en-US" sz="1500" dirty="0" err="1"/>
              <a:t>cce</a:t>
            </a:r>
            <a:r>
              <a:rPr lang="en-US" sz="1500" dirty="0"/>
              <a:t>) {</a:t>
            </a:r>
          </a:p>
          <a:p>
            <a:pPr>
              <a:spcBef>
                <a:spcPts val="0"/>
              </a:spcBef>
              <a:buNone/>
            </a:pPr>
            <a:r>
              <a:rPr lang="en-US" sz="1500" dirty="0"/>
              <a:t>    try {</a:t>
            </a:r>
          </a:p>
          <a:p>
            <a:pPr>
              <a:spcBef>
                <a:spcPts val="0"/>
              </a:spcBef>
              <a:buNone/>
            </a:pPr>
            <a:r>
              <a:rPr lang="en-US" sz="1500" dirty="0"/>
              <a:t>      Stock </a:t>
            </a:r>
            <a:r>
              <a:rPr lang="en-US" sz="1500" dirty="0" err="1"/>
              <a:t>stock</a:t>
            </a:r>
            <a:r>
              <a:rPr lang="en-US" sz="1500" dirty="0"/>
              <a:t> = (Stock) investment;</a:t>
            </a:r>
          </a:p>
          <a:p>
            <a:pPr>
              <a:spcBef>
                <a:spcPts val="0"/>
              </a:spcBef>
              <a:buNone/>
            </a:pPr>
            <a:r>
              <a:rPr lang="en-US" sz="1500" dirty="0"/>
              <a:t>      amount = </a:t>
            </a:r>
            <a:r>
              <a:rPr lang="en-US" sz="1500" dirty="0" err="1"/>
              <a:t>stock.getInterest</a:t>
            </a:r>
            <a:r>
              <a:rPr lang="en-US" sz="1500" dirty="0"/>
              <a:t>();</a:t>
            </a:r>
          </a:p>
          <a:p>
            <a:pPr>
              <a:spcBef>
                <a:spcPts val="0"/>
              </a:spcBef>
              <a:buNone/>
            </a:pPr>
            <a:r>
              <a:rPr lang="en-US" sz="1500" dirty="0"/>
              <a:t>      // code for computing tax on amount</a:t>
            </a:r>
          </a:p>
          <a:p>
            <a:pPr>
              <a:spcBef>
                <a:spcPts val="0"/>
              </a:spcBef>
              <a:buNone/>
            </a:pPr>
            <a:r>
              <a:rPr lang="en-US" sz="1500" dirty="0"/>
              <a:t>    } catch(</a:t>
            </a:r>
            <a:r>
              <a:rPr lang="en-US" sz="1500" dirty="0" err="1"/>
              <a:t>ClassCastException</a:t>
            </a:r>
            <a:r>
              <a:rPr lang="en-US" sz="1500" dirty="0"/>
              <a:t> </a:t>
            </a:r>
            <a:r>
              <a:rPr lang="en-US" sz="1500" dirty="0" err="1"/>
              <a:t>cce</a:t>
            </a:r>
            <a:r>
              <a:rPr lang="en-US" sz="1500" dirty="0"/>
              <a:t>) {</a:t>
            </a:r>
          </a:p>
          <a:p>
            <a:pPr>
              <a:spcBef>
                <a:spcPts val="0"/>
              </a:spcBef>
              <a:buNone/>
            </a:pPr>
            <a:r>
              <a:rPr lang="en-US" sz="1500" dirty="0"/>
              <a:t>      </a:t>
            </a:r>
            <a:r>
              <a:rPr lang="en-US" sz="1500" dirty="0" err="1"/>
              <a:t>cce.printStackTrace</a:t>
            </a:r>
            <a:r>
              <a:rPr lang="en-US" sz="1500" dirty="0"/>
              <a:t>();</a:t>
            </a:r>
          </a:p>
          <a:p>
            <a:pPr>
              <a:spcBef>
                <a:spcPts val="0"/>
              </a:spcBef>
              <a:buNone/>
            </a:pPr>
            <a:r>
              <a:rPr lang="en-US" sz="1500" dirty="0"/>
              <a:t>    }</a:t>
            </a:r>
          </a:p>
          <a:p>
            <a:pPr>
              <a:spcBef>
                <a:spcPts val="0"/>
              </a:spcBef>
              <a:buNone/>
            </a:pPr>
            <a:r>
              <a:rPr lang="en-US" sz="1500" dirty="0"/>
              <a:t>  } </a:t>
            </a:r>
          </a:p>
          <a:p>
            <a:pPr>
              <a:spcBef>
                <a:spcPts val="0"/>
              </a:spcBef>
              <a:buNone/>
            </a:pPr>
            <a:r>
              <a:rPr lang="en-US" sz="1500" dirty="0"/>
              <a:t>  // return tax</a:t>
            </a:r>
          </a:p>
          <a:p>
            <a:pPr>
              <a:spcBef>
                <a:spcPts val="0"/>
              </a:spcBef>
              <a:buNone/>
            </a:pPr>
            <a:r>
              <a:rPr lang="en-US" sz="1500" dirty="0"/>
              <a:t>}</a:t>
            </a:r>
          </a:p>
        </p:txBody>
      </p:sp>
    </p:spTree>
    <p:extLst>
      <p:ext uri="{BB962C8B-B14F-4D97-AF65-F5344CB8AC3E}">
        <p14:creationId xmlns:p14="http://schemas.microsoft.com/office/powerpoint/2010/main" val="40856799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14400" y="2057400"/>
            <a:ext cx="7239000" cy="3046988"/>
          </a:xfrm>
          <a:prstGeom prst="rect">
            <a:avLst/>
          </a:prstGeom>
          <a:noFill/>
        </p:spPr>
        <p:txBody>
          <a:bodyPr wrap="square" rtlCol="0">
            <a:spAutoFit/>
          </a:bodyPr>
          <a:lstStyle/>
          <a:p>
            <a:pPr algn="ctr"/>
            <a:r>
              <a:rPr lang="en-US" sz="9600" b="1" dirty="0">
                <a:solidFill>
                  <a:srgbClr val="FF0000"/>
                </a:solidFill>
              </a:rPr>
              <a:t>The Object Class</a:t>
            </a:r>
          </a:p>
        </p:txBody>
      </p:sp>
    </p:spTree>
    <p:extLst>
      <p:ext uri="{BB962C8B-B14F-4D97-AF65-F5344CB8AC3E}">
        <p14:creationId xmlns:p14="http://schemas.microsoft.com/office/powerpoint/2010/main" val="17669007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09600"/>
            <a:ext cx="6686550" cy="1104900"/>
          </a:xfrm>
        </p:spPr>
        <p:txBody>
          <a:bodyPr>
            <a:normAutofit fontScale="90000"/>
          </a:bodyPr>
          <a:lstStyle/>
          <a:p>
            <a:r>
              <a:rPr lang="en-US" dirty="0"/>
              <a:t>Can Hold References to Any Type</a:t>
            </a:r>
          </a:p>
        </p:txBody>
      </p:sp>
      <p:graphicFrame>
        <p:nvGraphicFramePr>
          <p:cNvPr id="4" name="Content Placeholder 3"/>
          <p:cNvGraphicFramePr>
            <a:graphicFrameLocks noGrp="1"/>
          </p:cNvGraphicFramePr>
          <p:nvPr>
            <p:ph sz="quarter" idx="1"/>
            <p:extLst>
              <p:ext uri="{D42A27DB-BD31-4B8C-83A1-F6EECF244321}">
                <p14:modId xmlns:p14="http://schemas.microsoft.com/office/powerpoint/2010/main" val="4212428022"/>
              </p:ext>
            </p:extLst>
          </p:nvPr>
        </p:nvGraphicFramePr>
        <p:xfrm>
          <a:off x="1657351" y="2114550"/>
          <a:ext cx="6064249" cy="4053840"/>
        </p:xfrm>
        <a:graphic>
          <a:graphicData uri="http://schemas.openxmlformats.org/drawingml/2006/table">
            <a:tbl>
              <a:tblPr firstRow="1" bandRow="1">
                <a:tableStyleId>{5C22544A-7EE6-4342-B048-85BDC9FD1C3A}</a:tableStyleId>
              </a:tblPr>
              <a:tblGrid>
                <a:gridCol w="6038849">
                  <a:extLst>
                    <a:ext uri="{9D8B030D-6E8A-4147-A177-3AD203B41FA5}">
                      <a16:colId xmlns:a16="http://schemas.microsoft.com/office/drawing/2014/main" val="20000"/>
                    </a:ext>
                  </a:extLst>
                </a:gridCol>
                <a:gridCol w="25400">
                  <a:extLst>
                    <a:ext uri="{9D8B030D-6E8A-4147-A177-3AD203B41FA5}">
                      <a16:colId xmlns:a16="http://schemas.microsoft.com/office/drawing/2014/main" val="20001"/>
                    </a:ext>
                  </a:extLst>
                </a:gridCol>
              </a:tblGrid>
              <a:tr h="3840480">
                <a:tc>
                  <a:txBody>
                    <a:bodyPr/>
                    <a:lstStyle/>
                    <a:p>
                      <a:r>
                        <a:rPr kumimoji="0" lang="en-US" b="0" kern="1200" dirty="0">
                          <a:solidFill>
                            <a:schemeClr val="tx1"/>
                          </a:solidFill>
                          <a:effectLst/>
                          <a:latin typeface="+mn-lt"/>
                          <a:ea typeface="+mn-ea"/>
                          <a:cs typeface="+mn-cs"/>
                        </a:rPr>
                        <a:t>Object </a:t>
                      </a:r>
                      <a:r>
                        <a:rPr kumimoji="0" lang="en-US" b="0" kern="1200" dirty="0" err="1">
                          <a:solidFill>
                            <a:schemeClr val="tx1"/>
                          </a:solidFill>
                          <a:effectLst/>
                          <a:latin typeface="+mn-lt"/>
                          <a:ea typeface="+mn-ea"/>
                          <a:cs typeface="+mn-cs"/>
                        </a:rPr>
                        <a:t>anyObject</a:t>
                      </a:r>
                      <a:r>
                        <a:rPr kumimoji="0" lang="en-US" b="0" kern="1200" dirty="0">
                          <a:solidFill>
                            <a:schemeClr val="tx1"/>
                          </a:solidFill>
                          <a:effectLst/>
                          <a:latin typeface="+mn-lt"/>
                          <a:ea typeface="+mn-ea"/>
                          <a:cs typeface="+mn-cs"/>
                        </a:rPr>
                        <a:t>;</a:t>
                      </a:r>
                    </a:p>
                    <a:p>
                      <a:r>
                        <a:rPr kumimoji="0" lang="en-US" b="0" kern="1200" dirty="0" err="1">
                          <a:solidFill>
                            <a:schemeClr val="tx1"/>
                          </a:solidFill>
                          <a:effectLst/>
                          <a:latin typeface="+mn-lt"/>
                          <a:ea typeface="+mn-ea"/>
                          <a:cs typeface="+mn-cs"/>
                        </a:rPr>
                        <a:t>anyObject</a:t>
                      </a:r>
                      <a:r>
                        <a:rPr kumimoji="0" lang="en-US" b="0" kern="1200" dirty="0">
                          <a:solidFill>
                            <a:schemeClr val="tx1"/>
                          </a:solidFill>
                          <a:effectLst/>
                          <a:latin typeface="+mn-lt"/>
                          <a:ea typeface="+mn-ea"/>
                          <a:cs typeface="+mn-cs"/>
                        </a:rPr>
                        <a:t> = new Student();</a:t>
                      </a:r>
                    </a:p>
                    <a:p>
                      <a:r>
                        <a:rPr kumimoji="0" lang="en-US" b="0" kern="1200" dirty="0" err="1">
                          <a:solidFill>
                            <a:schemeClr val="tx1"/>
                          </a:solidFill>
                          <a:effectLst/>
                          <a:latin typeface="+mn-lt"/>
                          <a:ea typeface="+mn-ea"/>
                          <a:cs typeface="+mn-cs"/>
                        </a:rPr>
                        <a:t>anyObject</a:t>
                      </a:r>
                      <a:r>
                        <a:rPr kumimoji="0" lang="en-US" b="0" kern="1200" dirty="0">
                          <a:solidFill>
                            <a:schemeClr val="tx1"/>
                          </a:solidFill>
                          <a:effectLst/>
                          <a:latin typeface="+mn-lt"/>
                          <a:ea typeface="+mn-ea"/>
                          <a:cs typeface="+mn-cs"/>
                        </a:rPr>
                        <a:t> = new Integer(4);</a:t>
                      </a:r>
                    </a:p>
                    <a:p>
                      <a:r>
                        <a:rPr kumimoji="0" lang="en-US" b="0" kern="1200" dirty="0" err="1">
                          <a:solidFill>
                            <a:schemeClr val="tx1"/>
                          </a:solidFill>
                          <a:effectLst/>
                          <a:latin typeface="+mn-lt"/>
                          <a:ea typeface="+mn-ea"/>
                          <a:cs typeface="+mn-cs"/>
                        </a:rPr>
                        <a:t>anyObject</a:t>
                      </a:r>
                      <a:r>
                        <a:rPr kumimoji="0" lang="en-US" b="0" kern="1200" dirty="0">
                          <a:solidFill>
                            <a:schemeClr val="tx1"/>
                          </a:solidFill>
                          <a:effectLst/>
                          <a:latin typeface="+mn-lt"/>
                          <a:ea typeface="+mn-ea"/>
                          <a:cs typeface="+mn-cs"/>
                        </a:rPr>
                        <a:t> = "Some </a:t>
                      </a:r>
                      <a:r>
                        <a:rPr kumimoji="0" lang="en-US" b="1" kern="1200" dirty="0">
                          <a:solidFill>
                            <a:schemeClr val="lt1"/>
                          </a:solidFill>
                          <a:effectLst/>
                          <a:latin typeface="+mn-lt"/>
                          <a:ea typeface="+mn-ea"/>
                          <a:cs typeface="+mn-cs"/>
                        </a:rPr>
                        <a:t>string";</a:t>
                      </a:r>
                    </a:p>
                  </a:txBody>
                  <a:tcPr marL="0" marR="0" marT="0" marB="0">
                    <a:noFill/>
                  </a:tcPr>
                </a:tc>
                <a:tc>
                  <a:txBody>
                    <a:bodyPr/>
                    <a:lstStyle/>
                    <a:p>
                      <a:endParaRPr lang="en-US" sz="1400" dirty="0"/>
                    </a:p>
                  </a:txBody>
                  <a:tcPr marL="0" marR="0" marT="0" marB="0">
                    <a:noFill/>
                  </a:tcPr>
                </a:tc>
                <a:extLst>
                  <a:ext uri="{0D108BD9-81ED-4DB2-BD59-A6C34878D82A}">
                    <a16:rowId xmlns:a16="http://schemas.microsoft.com/office/drawing/2014/main" val="10000"/>
                  </a:ext>
                </a:extLst>
              </a:tr>
              <a:tr h="205740">
                <a:tc gridSpan="2">
                  <a:txBody>
                    <a:bodyPr/>
                    <a:lstStyle/>
                    <a:p>
                      <a:pPr>
                        <a:buNone/>
                      </a:pPr>
                      <a:endParaRPr lang="en-US" sz="1400" b="1" dirty="0">
                        <a:solidFill>
                          <a:schemeClr val="tx1"/>
                        </a:solidFill>
                      </a:endParaRPr>
                    </a:p>
                  </a:txBody>
                  <a:tcPr marL="0" marR="0" marT="0" marB="0">
                    <a:noFill/>
                  </a:tcPr>
                </a:tc>
                <a:tc hMerge="1">
                  <a:txBody>
                    <a:bodyPr/>
                    <a:lstStyle/>
                    <a:p>
                      <a:endParaRPr lang="en-US"/>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1478568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71600" y="1028700"/>
            <a:ext cx="5715000" cy="651272"/>
          </a:xfrm>
        </p:spPr>
        <p:txBody>
          <a:bodyPr>
            <a:normAutofit fontScale="90000"/>
          </a:bodyPr>
          <a:lstStyle/>
          <a:p>
            <a:r>
              <a:rPr lang="en-US" dirty="0"/>
              <a:t>Use of equals</a:t>
            </a:r>
          </a:p>
        </p:txBody>
      </p:sp>
      <p:sp>
        <p:nvSpPr>
          <p:cNvPr id="6" name="Rectangle 5"/>
          <p:cNvSpPr/>
          <p:nvPr/>
        </p:nvSpPr>
        <p:spPr>
          <a:xfrm>
            <a:off x="1314450" y="1885951"/>
            <a:ext cx="6286500" cy="1708160"/>
          </a:xfrm>
          <a:prstGeom prst="rect">
            <a:avLst/>
          </a:prstGeom>
        </p:spPr>
        <p:txBody>
          <a:bodyPr wrap="square">
            <a:spAutoFit/>
          </a:bodyPr>
          <a:lstStyle/>
          <a:p>
            <a:r>
              <a:rPr lang="en-US" dirty="0"/>
              <a:t>String id = "id1";</a:t>
            </a:r>
          </a:p>
          <a:p>
            <a:r>
              <a:rPr lang="en-US" dirty="0"/>
              <a:t>Book book1 = new Book("title1", "author1", id);</a:t>
            </a:r>
          </a:p>
          <a:p>
            <a:r>
              <a:rPr lang="en-US" dirty="0" err="1"/>
              <a:t>System.out.println</a:t>
            </a:r>
            <a:r>
              <a:rPr lang="en-US" dirty="0"/>
              <a:t>(book1.equals(id)); // call 1</a:t>
            </a:r>
          </a:p>
          <a:p>
            <a:r>
              <a:rPr lang="en-US" dirty="0" err="1"/>
              <a:t>System.out.println</a:t>
            </a:r>
            <a:r>
              <a:rPr lang="en-US" dirty="0"/>
              <a:t>(</a:t>
            </a:r>
            <a:r>
              <a:rPr lang="en-US" dirty="0" err="1"/>
              <a:t>id.equals</a:t>
            </a:r>
            <a:r>
              <a:rPr lang="en-US" dirty="0"/>
              <a:t>(book1)); // call 2</a:t>
            </a:r>
          </a:p>
          <a:p>
            <a:endParaRPr lang="en-US" sz="1500" dirty="0"/>
          </a:p>
          <a:p>
            <a:endParaRPr lang="en-US" dirty="0"/>
          </a:p>
        </p:txBody>
      </p:sp>
    </p:spTree>
    <p:extLst>
      <p:ext uri="{BB962C8B-B14F-4D97-AF65-F5344CB8AC3E}">
        <p14:creationId xmlns:p14="http://schemas.microsoft.com/office/powerpoint/2010/main" val="388963878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equals is an Equivalence Relation</a:t>
            </a:r>
          </a:p>
        </p:txBody>
      </p:sp>
      <p:sp>
        <p:nvSpPr>
          <p:cNvPr id="3" name="Content Placeholder 2"/>
          <p:cNvSpPr>
            <a:spLocks noGrp="1"/>
          </p:cNvSpPr>
          <p:nvPr>
            <p:ph idx="1"/>
          </p:nvPr>
        </p:nvSpPr>
        <p:spPr/>
        <p:txBody>
          <a:bodyPr/>
          <a:lstStyle/>
          <a:p>
            <a:r>
              <a:rPr lang="en-US" dirty="0"/>
              <a:t>It is </a:t>
            </a:r>
            <a:r>
              <a:rPr lang="en-US" i="1" dirty="0"/>
              <a:t>reflexive</a:t>
            </a:r>
            <a:r>
              <a:rPr lang="en-US" dirty="0"/>
              <a:t>: for any non-null reference value x, </a:t>
            </a:r>
            <a:r>
              <a:rPr lang="en-US" dirty="0" err="1"/>
              <a:t>x.equals</a:t>
            </a:r>
            <a:r>
              <a:rPr lang="en-US" dirty="0"/>
              <a:t>(x) should return true.</a:t>
            </a:r>
          </a:p>
          <a:p>
            <a:r>
              <a:rPr lang="en-US" dirty="0"/>
              <a:t>It is </a:t>
            </a:r>
            <a:r>
              <a:rPr lang="en-US" i="1" dirty="0"/>
              <a:t>symmetric</a:t>
            </a:r>
            <a:r>
              <a:rPr lang="en-US" dirty="0"/>
              <a:t>: for any non-null reference values x and y, </a:t>
            </a:r>
            <a:r>
              <a:rPr lang="en-US" dirty="0" err="1"/>
              <a:t>x.equals</a:t>
            </a:r>
            <a:r>
              <a:rPr lang="en-US" dirty="0"/>
              <a:t>(y) should return true if and only if </a:t>
            </a:r>
            <a:r>
              <a:rPr lang="en-US" dirty="0" err="1"/>
              <a:t>y.equals</a:t>
            </a:r>
            <a:r>
              <a:rPr lang="en-US" dirty="0"/>
              <a:t>(x) returns true.</a:t>
            </a:r>
          </a:p>
          <a:p>
            <a:r>
              <a:rPr lang="en-US" dirty="0"/>
              <a:t>It is </a:t>
            </a:r>
            <a:r>
              <a:rPr lang="en-US" i="1" dirty="0"/>
              <a:t>transitive</a:t>
            </a:r>
            <a:r>
              <a:rPr lang="en-US" dirty="0"/>
              <a:t>: for any non-null reference values x, y, and z, if </a:t>
            </a:r>
            <a:r>
              <a:rPr lang="en-US" dirty="0" err="1"/>
              <a:t>x.equals</a:t>
            </a:r>
            <a:r>
              <a:rPr lang="en-US" dirty="0"/>
              <a:t>(y) returns true and </a:t>
            </a:r>
            <a:r>
              <a:rPr lang="en-US" dirty="0" err="1"/>
              <a:t>y.equals</a:t>
            </a:r>
            <a:r>
              <a:rPr lang="en-US" dirty="0"/>
              <a:t>(z) returns true, then </a:t>
            </a:r>
            <a:r>
              <a:rPr lang="en-US" dirty="0" err="1"/>
              <a:t>x.equals</a:t>
            </a:r>
            <a:r>
              <a:rPr lang="en-US" dirty="0"/>
              <a:t>(z) should return true.</a:t>
            </a:r>
          </a:p>
          <a:p>
            <a:pPr marL="0" indent="0">
              <a:buNone/>
            </a:pPr>
            <a:endParaRPr lang="en-US" dirty="0"/>
          </a:p>
        </p:txBody>
      </p:sp>
    </p:spTree>
    <p:extLst>
      <p:ext uri="{BB962C8B-B14F-4D97-AF65-F5344CB8AC3E}">
        <p14:creationId xmlns:p14="http://schemas.microsoft.com/office/powerpoint/2010/main" val="5214288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There is more</a:t>
            </a:r>
            <a:r>
              <a:rPr lang="mr-IN" dirty="0"/>
              <a:t>…</a:t>
            </a:r>
            <a:endParaRPr lang="en-US" dirty="0"/>
          </a:p>
        </p:txBody>
      </p:sp>
      <p:sp>
        <p:nvSpPr>
          <p:cNvPr id="3" name="Content Placeholder 2"/>
          <p:cNvSpPr>
            <a:spLocks noGrp="1"/>
          </p:cNvSpPr>
          <p:nvPr>
            <p:ph idx="1"/>
          </p:nvPr>
        </p:nvSpPr>
        <p:spPr/>
        <p:txBody>
          <a:bodyPr>
            <a:normAutofit fontScale="92500" lnSpcReduction="10000"/>
          </a:bodyPr>
          <a:lstStyle/>
          <a:p>
            <a:r>
              <a:rPr lang="en-US" dirty="0"/>
              <a:t>If two objects are equal according to the equals(Object) method, then calling the </a:t>
            </a:r>
            <a:r>
              <a:rPr lang="en-US" dirty="0" err="1"/>
              <a:t>hashCode</a:t>
            </a:r>
            <a:r>
              <a:rPr lang="en-US" dirty="0"/>
              <a:t> method on each of the two objects must produce the same integer result.</a:t>
            </a:r>
          </a:p>
          <a:p>
            <a:pPr marL="0" indent="0">
              <a:buNone/>
            </a:pPr>
            <a:endParaRPr lang="en-US" dirty="0"/>
          </a:p>
          <a:p>
            <a:r>
              <a:rPr lang="en-US" dirty="0"/>
              <a:t>It is </a:t>
            </a:r>
            <a:r>
              <a:rPr lang="en-US" i="1" dirty="0"/>
              <a:t>consistent</a:t>
            </a:r>
            <a:r>
              <a:rPr lang="en-US" dirty="0"/>
              <a:t>: for any non-null reference values x and y, multiple invocations of </a:t>
            </a:r>
            <a:r>
              <a:rPr lang="en-US" dirty="0" err="1"/>
              <a:t>x.equals</a:t>
            </a:r>
            <a:r>
              <a:rPr lang="en-US" dirty="0"/>
              <a:t>(y) consistently return true or consistently return false, provided no information used in equals comparisons on the objects is modified.</a:t>
            </a:r>
          </a:p>
          <a:p>
            <a:r>
              <a:rPr lang="en-US" dirty="0"/>
              <a:t>For any non-null reference value x, </a:t>
            </a:r>
            <a:r>
              <a:rPr lang="en-US" dirty="0" err="1"/>
              <a:t>x.equals</a:t>
            </a:r>
            <a:r>
              <a:rPr lang="en-US" dirty="0"/>
              <a:t>(null) should return false.</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6065858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equals Method</a:t>
            </a:r>
          </a:p>
        </p:txBody>
      </p:sp>
      <p:sp>
        <p:nvSpPr>
          <p:cNvPr id="3" name="Content Placeholder 2"/>
          <p:cNvSpPr>
            <a:spLocks noGrp="1"/>
          </p:cNvSpPr>
          <p:nvPr>
            <p:ph sz="quarter" idx="1"/>
          </p:nvPr>
        </p:nvSpPr>
        <p:spPr/>
        <p:txBody>
          <a:bodyPr>
            <a:normAutofit fontScale="92500" lnSpcReduction="10000"/>
          </a:bodyPr>
          <a:lstStyle/>
          <a:p>
            <a:pPr marL="0" indent="0">
              <a:buNone/>
            </a:pPr>
            <a:r>
              <a:rPr lang="en-US" dirty="0"/>
              <a:t>public </a:t>
            </a:r>
            <a:r>
              <a:rPr lang="en-US" dirty="0" err="1"/>
              <a:t>boolean</a:t>
            </a:r>
            <a:r>
              <a:rPr lang="en-US" dirty="0"/>
              <a:t> equals(Object </a:t>
            </a:r>
            <a:r>
              <a:rPr lang="en-US" dirty="0" err="1"/>
              <a:t>anObject</a:t>
            </a:r>
            <a:r>
              <a:rPr lang="en-US" dirty="0"/>
              <a:t>) {</a:t>
            </a:r>
          </a:p>
          <a:p>
            <a:pPr marL="0" indent="0">
              <a:buNone/>
            </a:pPr>
            <a:r>
              <a:rPr lang="en-US" dirty="0"/>
              <a:t>	if (</a:t>
            </a:r>
            <a:r>
              <a:rPr lang="en-US" dirty="0" err="1"/>
              <a:t>anObject</a:t>
            </a:r>
            <a:r>
              <a:rPr lang="en-US" dirty="0"/>
              <a:t> == null) {</a:t>
            </a:r>
          </a:p>
          <a:p>
            <a:pPr marL="0" indent="0">
              <a:buNone/>
            </a:pPr>
            <a:r>
              <a:rPr lang="en-US" dirty="0"/>
              <a:t>		return false;</a:t>
            </a:r>
          </a:p>
          <a:p>
            <a:pPr marL="0" indent="0">
              <a:buNone/>
            </a:pPr>
            <a:r>
              <a:rPr lang="en-US" dirty="0"/>
              <a:t>	}</a:t>
            </a:r>
          </a:p>
          <a:p>
            <a:pPr marL="0" indent="0">
              <a:buNone/>
            </a:pPr>
            <a:r>
              <a:rPr lang="en-US" dirty="0"/>
              <a:t>	if (!(</a:t>
            </a:r>
            <a:r>
              <a:rPr lang="en-US" dirty="0" err="1"/>
              <a:t>anObject</a:t>
            </a:r>
            <a:r>
              <a:rPr lang="en-US" dirty="0"/>
              <a:t> </a:t>
            </a:r>
            <a:r>
              <a:rPr lang="en-US" dirty="0" err="1"/>
              <a:t>instanceof</a:t>
            </a:r>
            <a:r>
              <a:rPr lang="en-US" dirty="0"/>
              <a:t> Student)) {</a:t>
            </a:r>
          </a:p>
          <a:p>
            <a:pPr marL="0" indent="0">
              <a:buNone/>
            </a:pPr>
            <a:r>
              <a:rPr lang="en-US" dirty="0"/>
              <a:t>		return false;</a:t>
            </a:r>
          </a:p>
          <a:p>
            <a:pPr marL="0" indent="0">
              <a:buNone/>
            </a:pPr>
            <a:r>
              <a:rPr lang="en-US" dirty="0"/>
              <a:t>	}</a:t>
            </a:r>
          </a:p>
          <a:p>
            <a:pPr marL="0" indent="0">
              <a:buNone/>
            </a:pPr>
            <a:r>
              <a:rPr lang="en-US" dirty="0"/>
              <a:t>	Student student = (Student) </a:t>
            </a:r>
            <a:r>
              <a:rPr lang="en-US" dirty="0" err="1"/>
              <a:t>anObject</a:t>
            </a:r>
            <a:r>
              <a:rPr lang="en-US" dirty="0"/>
              <a:t>;</a:t>
            </a:r>
          </a:p>
          <a:p>
            <a:pPr marL="0" indent="0">
              <a:buNone/>
            </a:pPr>
            <a:r>
              <a:rPr lang="en-US" dirty="0"/>
              <a:t>	return </a:t>
            </a:r>
            <a:r>
              <a:rPr lang="en-US" dirty="0" err="1"/>
              <a:t>student.name.equals</a:t>
            </a:r>
            <a:r>
              <a:rPr lang="en-US" dirty="0"/>
              <a:t>(name) &amp;&amp; 		</a:t>
            </a:r>
            <a:r>
              <a:rPr lang="en-US" dirty="0" err="1"/>
              <a:t>student.address.equals</a:t>
            </a:r>
            <a:r>
              <a:rPr lang="en-US" dirty="0"/>
              <a:t>(address);</a:t>
            </a:r>
          </a:p>
          <a:p>
            <a:pPr marL="0" indent="0">
              <a:buNone/>
            </a:pPr>
            <a:r>
              <a:rPr lang="en-US" dirty="0"/>
              <a:t>}</a:t>
            </a:r>
          </a:p>
        </p:txBody>
      </p:sp>
    </p:spTree>
    <p:extLst>
      <p:ext uri="{BB962C8B-B14F-4D97-AF65-F5344CB8AC3E}">
        <p14:creationId xmlns:p14="http://schemas.microsoft.com/office/powerpoint/2010/main" val="3600723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Exceptions Can Be Propagated</a:t>
            </a:r>
          </a:p>
        </p:txBody>
      </p:sp>
      <p:sp>
        <p:nvSpPr>
          <p:cNvPr id="3" name="Content Placeholder 2"/>
          <p:cNvSpPr>
            <a:spLocks noGrp="1"/>
          </p:cNvSpPr>
          <p:nvPr>
            <p:ph sz="quarter" idx="1"/>
          </p:nvPr>
        </p:nvSpPr>
        <p:spPr/>
        <p:txBody>
          <a:bodyPr>
            <a:normAutofit fontScale="40000" lnSpcReduction="20000"/>
          </a:bodyPr>
          <a:lstStyle/>
          <a:p>
            <a:pPr marL="0" indent="0" defTabSz="457200">
              <a:spcBef>
                <a:spcPts val="0"/>
              </a:spcBef>
              <a:buNone/>
            </a:pPr>
            <a:r>
              <a:rPr lang="en-US" sz="3300" dirty="0"/>
              <a:t>class Course {</a:t>
            </a:r>
          </a:p>
          <a:p>
            <a:pPr marL="0" indent="0" defTabSz="457200">
              <a:spcBef>
                <a:spcPts val="0"/>
              </a:spcBef>
              <a:buNone/>
            </a:pPr>
            <a:r>
              <a:rPr lang="en-US" sz="3300" dirty="0"/>
              <a:t>	private String name;</a:t>
            </a:r>
          </a:p>
          <a:p>
            <a:pPr marL="0" indent="0" defTabSz="457200">
              <a:spcBef>
                <a:spcPts val="0"/>
              </a:spcBef>
              <a:buNone/>
            </a:pPr>
            <a:r>
              <a:rPr lang="en-US" sz="3300" dirty="0"/>
              <a:t>	public String </a:t>
            </a:r>
            <a:r>
              <a:rPr lang="en-US" sz="3300" dirty="0" err="1"/>
              <a:t>getName</a:t>
            </a:r>
            <a:r>
              <a:rPr lang="en-US" sz="3300" dirty="0"/>
              <a:t>() {</a:t>
            </a:r>
          </a:p>
          <a:p>
            <a:pPr marL="0" indent="0" defTabSz="457200">
              <a:spcBef>
                <a:spcPts val="0"/>
              </a:spcBef>
              <a:buNone/>
            </a:pPr>
            <a:r>
              <a:rPr lang="en-US" sz="3300" dirty="0"/>
              <a:t>		return name;</a:t>
            </a:r>
          </a:p>
          <a:p>
            <a:pPr marL="0" indent="0" defTabSz="457200">
              <a:spcBef>
                <a:spcPts val="0"/>
              </a:spcBef>
              <a:buNone/>
            </a:pPr>
            <a:r>
              <a:rPr lang="en-US" sz="3300" dirty="0"/>
              <a:t>	}</a:t>
            </a:r>
          </a:p>
          <a:p>
            <a:pPr marL="0" indent="0" defTabSz="457200">
              <a:spcBef>
                <a:spcPts val="0"/>
              </a:spcBef>
              <a:buNone/>
            </a:pPr>
            <a:r>
              <a:rPr lang="en-US" sz="3300" dirty="0"/>
              <a:t>}</a:t>
            </a:r>
          </a:p>
          <a:p>
            <a:pPr marL="0" indent="0" defTabSz="457200">
              <a:spcBef>
                <a:spcPts val="0"/>
              </a:spcBef>
              <a:buNone/>
            </a:pPr>
            <a:r>
              <a:rPr lang="en-US" sz="3300" dirty="0"/>
              <a:t>class Section {</a:t>
            </a:r>
          </a:p>
          <a:p>
            <a:pPr marL="0" indent="0" defTabSz="457200">
              <a:spcBef>
                <a:spcPts val="0"/>
              </a:spcBef>
              <a:buNone/>
            </a:pPr>
            <a:r>
              <a:rPr lang="en-US" sz="3300" dirty="0"/>
              <a:t>	private Course course;</a:t>
            </a:r>
          </a:p>
          <a:p>
            <a:pPr marL="0" indent="0" defTabSz="457200">
              <a:spcBef>
                <a:spcPts val="0"/>
              </a:spcBef>
              <a:buNone/>
            </a:pPr>
            <a:r>
              <a:rPr lang="en-US" sz="3300" dirty="0"/>
              <a:t>	private String id;</a:t>
            </a:r>
          </a:p>
          <a:p>
            <a:pPr marL="0" indent="0" defTabSz="457200">
              <a:spcBef>
                <a:spcPts val="0"/>
              </a:spcBef>
              <a:buNone/>
            </a:pPr>
            <a:r>
              <a:rPr lang="en-US" sz="3300" dirty="0"/>
              <a:t>	public Section(Course course) {</a:t>
            </a:r>
          </a:p>
          <a:p>
            <a:pPr marL="0" indent="0" defTabSz="457200">
              <a:spcBef>
                <a:spcPts val="0"/>
              </a:spcBef>
              <a:buNone/>
            </a:pPr>
            <a:r>
              <a:rPr lang="en-US" sz="3300" dirty="0"/>
              <a:t>		</a:t>
            </a:r>
            <a:r>
              <a:rPr lang="en-US" sz="3300" dirty="0" err="1"/>
              <a:t>this.course</a:t>
            </a:r>
            <a:r>
              <a:rPr lang="en-US" sz="3300" dirty="0"/>
              <a:t> = course;</a:t>
            </a:r>
          </a:p>
          <a:p>
            <a:pPr marL="0" indent="0" defTabSz="457200">
              <a:spcBef>
                <a:spcPts val="0"/>
              </a:spcBef>
              <a:buNone/>
            </a:pPr>
            <a:r>
              <a:rPr lang="en-US" sz="3300" dirty="0"/>
              <a:t>	}</a:t>
            </a:r>
          </a:p>
          <a:p>
            <a:pPr marL="0" indent="0" defTabSz="457200">
              <a:spcBef>
                <a:spcPts val="0"/>
              </a:spcBef>
              <a:buNone/>
            </a:pPr>
            <a:r>
              <a:rPr lang="en-US" sz="3300" dirty="0"/>
              <a:t>	public Section() {</a:t>
            </a:r>
          </a:p>
          <a:p>
            <a:pPr marL="0" indent="0" defTabSz="457200">
              <a:spcBef>
                <a:spcPts val="0"/>
              </a:spcBef>
              <a:buNone/>
            </a:pPr>
            <a:r>
              <a:rPr lang="en-US" sz="3300" dirty="0"/>
              <a:t>	}</a:t>
            </a:r>
          </a:p>
          <a:p>
            <a:pPr marL="0" indent="0" defTabSz="457200">
              <a:spcBef>
                <a:spcPts val="0"/>
              </a:spcBef>
              <a:buNone/>
            </a:pPr>
            <a:r>
              <a:rPr lang="en-US" sz="3300" dirty="0"/>
              <a:t>	public String </a:t>
            </a:r>
            <a:r>
              <a:rPr lang="en-US" sz="3300" dirty="0" err="1"/>
              <a:t>toString</a:t>
            </a:r>
            <a:r>
              <a:rPr lang="en-US" sz="3300" dirty="0"/>
              <a:t>() {</a:t>
            </a:r>
          </a:p>
          <a:p>
            <a:pPr marL="0" indent="0" defTabSz="457200">
              <a:spcBef>
                <a:spcPts val="0"/>
              </a:spcBef>
              <a:buNone/>
            </a:pPr>
            <a:r>
              <a:rPr lang="en-US" sz="3300" dirty="0"/>
              <a:t>		return (</a:t>
            </a:r>
            <a:r>
              <a:rPr lang="en-US" sz="3300" dirty="0" err="1"/>
              <a:t>course.getName</a:t>
            </a:r>
            <a:r>
              <a:rPr lang="en-US" sz="3300" dirty="0"/>
              <a:t>() + id); </a:t>
            </a:r>
          </a:p>
          <a:p>
            <a:pPr marL="0" indent="0" defTabSz="457200">
              <a:spcBef>
                <a:spcPts val="0"/>
              </a:spcBef>
              <a:buNone/>
            </a:pPr>
            <a:r>
              <a:rPr lang="en-US" sz="3300" dirty="0"/>
              <a:t>	}</a:t>
            </a:r>
          </a:p>
          <a:p>
            <a:pPr marL="0" indent="0" defTabSz="457200">
              <a:spcBef>
                <a:spcPts val="0"/>
              </a:spcBef>
              <a:buNone/>
            </a:pPr>
            <a:r>
              <a:rPr lang="en-US" sz="3300" dirty="0"/>
              <a:t>}</a:t>
            </a:r>
          </a:p>
          <a:p>
            <a:pPr marL="0" indent="0" defTabSz="457200">
              <a:spcBef>
                <a:spcPts val="0"/>
              </a:spcBef>
              <a:buNone/>
            </a:pPr>
            <a:r>
              <a:rPr lang="en-US" sz="3300" dirty="0"/>
              <a:t>public class Except2 {</a:t>
            </a:r>
          </a:p>
          <a:p>
            <a:pPr marL="0" indent="0" defTabSz="457200">
              <a:spcBef>
                <a:spcPts val="0"/>
              </a:spcBef>
              <a:buNone/>
            </a:pPr>
            <a:r>
              <a:rPr lang="en-US" sz="3300" dirty="0"/>
              <a:t>	public static void main(String[] </a:t>
            </a:r>
            <a:r>
              <a:rPr lang="en-US" sz="3300" dirty="0" err="1"/>
              <a:t>args</a:t>
            </a:r>
            <a:r>
              <a:rPr lang="en-US" sz="3300" dirty="0"/>
              <a:t>) {</a:t>
            </a:r>
          </a:p>
          <a:p>
            <a:pPr marL="0" indent="0" defTabSz="457200">
              <a:spcBef>
                <a:spcPts val="0"/>
              </a:spcBef>
              <a:buNone/>
            </a:pPr>
            <a:r>
              <a:rPr lang="en-US" sz="3300" dirty="0"/>
              <a:t>		Section section1 = new Section();</a:t>
            </a:r>
          </a:p>
          <a:p>
            <a:pPr marL="0" indent="0" defTabSz="457200">
              <a:spcBef>
                <a:spcPts val="0"/>
              </a:spcBef>
              <a:buNone/>
            </a:pPr>
            <a:r>
              <a:rPr lang="en-US" sz="3300" dirty="0"/>
              <a:t>		</a:t>
            </a:r>
            <a:r>
              <a:rPr lang="en-US" sz="3300" dirty="0" err="1"/>
              <a:t>System.out.println</a:t>
            </a:r>
            <a:r>
              <a:rPr lang="en-US" sz="3300" dirty="0"/>
              <a:t>(section1.toString()); </a:t>
            </a:r>
          </a:p>
          <a:p>
            <a:pPr marL="0" indent="0" defTabSz="457200">
              <a:spcBef>
                <a:spcPts val="0"/>
              </a:spcBef>
              <a:buNone/>
            </a:pPr>
            <a:r>
              <a:rPr lang="en-US" sz="3300" dirty="0"/>
              <a:t>	}</a:t>
            </a:r>
          </a:p>
          <a:p>
            <a:pPr marL="0" indent="0" defTabSz="457200">
              <a:spcBef>
                <a:spcPts val="0"/>
              </a:spcBef>
              <a:buNone/>
            </a:pPr>
            <a:r>
              <a:rPr lang="en-US" sz="3300" dirty="0"/>
              <a:t>}</a:t>
            </a:r>
          </a:p>
          <a:p>
            <a:endParaRPr lang="en-US" dirty="0"/>
          </a:p>
        </p:txBody>
      </p:sp>
    </p:spTree>
    <p:extLst>
      <p:ext uri="{BB962C8B-B14F-4D97-AF65-F5344CB8AC3E}">
        <p14:creationId xmlns:p14="http://schemas.microsoft.com/office/powerpoint/2010/main" val="3372480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Other Important Object Methods</a:t>
            </a:r>
          </a:p>
        </p:txBody>
      </p:sp>
      <p:sp>
        <p:nvSpPr>
          <p:cNvPr id="3" name="Content Placeholder 2"/>
          <p:cNvSpPr>
            <a:spLocks noGrp="1"/>
          </p:cNvSpPr>
          <p:nvPr>
            <p:ph sz="quarter" idx="1"/>
          </p:nvPr>
        </p:nvSpPr>
        <p:spPr/>
        <p:txBody>
          <a:bodyPr>
            <a:normAutofit/>
          </a:bodyPr>
          <a:lstStyle/>
          <a:p>
            <a:r>
              <a:rPr lang="en-US" dirty="0" err="1"/>
              <a:t>toString</a:t>
            </a:r>
            <a:r>
              <a:rPr lang="en-US" dirty="0"/>
              <a:t>()</a:t>
            </a:r>
          </a:p>
          <a:p>
            <a:r>
              <a:rPr lang="en-US" dirty="0"/>
              <a:t>clone()</a:t>
            </a:r>
          </a:p>
        </p:txBody>
      </p:sp>
    </p:spTree>
    <p:extLst>
      <p:ext uri="{BB962C8B-B14F-4D97-AF65-F5344CB8AC3E}">
        <p14:creationId xmlns:p14="http://schemas.microsoft.com/office/powerpoint/2010/main" val="394061643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14400" y="2057400"/>
            <a:ext cx="7239000" cy="3046988"/>
          </a:xfrm>
          <a:prstGeom prst="rect">
            <a:avLst/>
          </a:prstGeom>
          <a:noFill/>
        </p:spPr>
        <p:txBody>
          <a:bodyPr wrap="square" rtlCol="0">
            <a:spAutoFit/>
          </a:bodyPr>
          <a:lstStyle/>
          <a:p>
            <a:pPr algn="ctr"/>
            <a:r>
              <a:rPr lang="en-US" sz="9600" b="1" dirty="0">
                <a:solidFill>
                  <a:srgbClr val="FF0000"/>
                </a:solidFill>
              </a:rPr>
              <a:t>Garbage Collection</a:t>
            </a:r>
          </a:p>
        </p:txBody>
      </p:sp>
    </p:spTree>
    <p:extLst>
      <p:ext uri="{BB962C8B-B14F-4D97-AF65-F5344CB8AC3E}">
        <p14:creationId xmlns:p14="http://schemas.microsoft.com/office/powerpoint/2010/main" val="277626051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Other Important Object Methods</a:t>
            </a:r>
          </a:p>
        </p:txBody>
      </p:sp>
      <p:sp>
        <p:nvSpPr>
          <p:cNvPr id="3" name="Content Placeholder 2"/>
          <p:cNvSpPr>
            <a:spLocks noGrp="1"/>
          </p:cNvSpPr>
          <p:nvPr>
            <p:ph sz="quarter" idx="1"/>
          </p:nvPr>
        </p:nvSpPr>
        <p:spPr/>
        <p:txBody>
          <a:bodyPr>
            <a:normAutofit fontScale="92500" lnSpcReduction="20000"/>
          </a:bodyPr>
          <a:lstStyle/>
          <a:p>
            <a:pPr marL="0" indent="0">
              <a:buNone/>
            </a:pPr>
            <a:r>
              <a:rPr lang="en-US" dirty="0"/>
              <a:t>An object is considered to be garbage if it cannot be reached, directly or indirectly through any reference.</a:t>
            </a:r>
          </a:p>
          <a:p>
            <a:pPr marL="0" indent="0">
              <a:buNone/>
            </a:pPr>
            <a:r>
              <a:rPr lang="en-US" dirty="0"/>
              <a:t>Student s1 = new Student(``John'', ``X1'');</a:t>
            </a:r>
          </a:p>
          <a:p>
            <a:pPr marL="0" indent="0">
              <a:buNone/>
            </a:pPr>
            <a:r>
              <a:rPr lang="en-US" dirty="0" err="1"/>
              <a:t>StudentList</a:t>
            </a:r>
            <a:r>
              <a:rPr lang="en-US" dirty="0"/>
              <a:t> </a:t>
            </a:r>
            <a:r>
              <a:rPr lang="en-US" dirty="0" err="1"/>
              <a:t>slist</a:t>
            </a:r>
            <a:r>
              <a:rPr lang="en-US" dirty="0"/>
              <a:t> = new </a:t>
            </a:r>
            <a:r>
              <a:rPr lang="en-US" dirty="0" err="1"/>
              <a:t>StudentList</a:t>
            </a:r>
            <a:r>
              <a:rPr lang="en-US" dirty="0"/>
              <a:t>();</a:t>
            </a:r>
          </a:p>
          <a:p>
            <a:pPr marL="0" indent="0">
              <a:buNone/>
            </a:pPr>
            <a:r>
              <a:rPr lang="en-US" dirty="0" err="1"/>
              <a:t>slist.add</a:t>
            </a:r>
            <a:r>
              <a:rPr lang="en-US" dirty="0"/>
              <a:t>(s1);</a:t>
            </a:r>
          </a:p>
          <a:p>
            <a:pPr marL="0" indent="0">
              <a:buNone/>
            </a:pPr>
            <a:endParaRPr lang="en-US" dirty="0"/>
          </a:p>
          <a:p>
            <a:pPr marL="0" indent="0">
              <a:buNone/>
            </a:pPr>
            <a:r>
              <a:rPr lang="en-US" dirty="0"/>
              <a:t>Now suppose</a:t>
            </a:r>
          </a:p>
          <a:p>
            <a:pPr marL="0" indent="0">
              <a:buNone/>
            </a:pPr>
            <a:r>
              <a:rPr lang="en-US" dirty="0"/>
              <a:t>s1 = null;</a:t>
            </a:r>
          </a:p>
          <a:p>
            <a:pPr marL="0" indent="0">
              <a:buNone/>
            </a:pPr>
            <a:r>
              <a:rPr lang="en-US" dirty="0"/>
              <a:t>There is still a reference to the Student object, so that is not garbage.</a:t>
            </a:r>
          </a:p>
          <a:p>
            <a:pPr marL="0" indent="0">
              <a:buNone/>
            </a:pPr>
            <a:r>
              <a:rPr lang="en-US" dirty="0"/>
              <a:t>If the object is deleted from the list, it becomes garbage and the memory for the object is reclaimed by Java.</a:t>
            </a:r>
          </a:p>
          <a:p>
            <a:endParaRPr lang="en-US" dirty="0"/>
          </a:p>
        </p:txBody>
      </p:sp>
    </p:spTree>
    <p:extLst>
      <p:ext uri="{BB962C8B-B14F-4D97-AF65-F5344CB8AC3E}">
        <p14:creationId xmlns:p14="http://schemas.microsoft.com/office/powerpoint/2010/main" val="3435101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7BDDD-750D-DF4B-8B9E-216900D6403B}"/>
              </a:ext>
            </a:extLst>
          </p:cNvPr>
          <p:cNvSpPr>
            <a:spLocks noGrp="1"/>
          </p:cNvSpPr>
          <p:nvPr>
            <p:ph type="title"/>
          </p:nvPr>
        </p:nvSpPr>
        <p:spPr/>
        <p:txBody>
          <a:bodyPr/>
          <a:lstStyle/>
          <a:p>
            <a:r>
              <a:rPr lang="en-US" dirty="0"/>
              <a:t>Declare as Throwing Exceptions</a:t>
            </a:r>
          </a:p>
        </p:txBody>
      </p:sp>
      <p:sp>
        <p:nvSpPr>
          <p:cNvPr id="3" name="Content Placeholder 2">
            <a:extLst>
              <a:ext uri="{FF2B5EF4-FFF2-40B4-BE49-F238E27FC236}">
                <a16:creationId xmlns:a16="http://schemas.microsoft.com/office/drawing/2014/main" id="{7FA14CA5-71F7-734D-A84A-2D0092B161D9}"/>
              </a:ext>
            </a:extLst>
          </p:cNvPr>
          <p:cNvSpPr>
            <a:spLocks noGrp="1"/>
          </p:cNvSpPr>
          <p:nvPr>
            <p:ph sz="quarter" idx="1"/>
          </p:nvPr>
        </p:nvSpPr>
        <p:spPr/>
        <p:txBody>
          <a:bodyPr>
            <a:normAutofit/>
          </a:bodyPr>
          <a:lstStyle/>
          <a:p>
            <a:pPr marL="0" indent="0">
              <a:buNone/>
            </a:pPr>
            <a:r>
              <a:rPr lang="en-US" dirty="0"/>
              <a:t>public m1() throws SomeException1, SomeException2 {</a:t>
            </a:r>
          </a:p>
          <a:p>
            <a:pPr marL="0" indent="0">
              <a:buNone/>
            </a:pPr>
            <a:r>
              <a:rPr lang="en-US" dirty="0"/>
              <a:t>// code throwing exceptions</a:t>
            </a:r>
          </a:p>
          <a:p>
            <a:pPr marL="0" indent="0">
              <a:buNone/>
            </a:pPr>
            <a:r>
              <a:rPr lang="en-US" dirty="0"/>
              <a:t>}</a:t>
            </a:r>
          </a:p>
          <a:p>
            <a:pPr marL="0" indent="0">
              <a:buNone/>
            </a:pPr>
            <a:endParaRPr lang="en-US" dirty="0"/>
          </a:p>
          <a:p>
            <a:pPr marL="0" indent="0">
              <a:buNone/>
            </a:pPr>
            <a:r>
              <a:rPr lang="en-US" b="1" dirty="0"/>
              <a:t>public</a:t>
            </a:r>
            <a:r>
              <a:rPr lang="en-US" dirty="0"/>
              <a:t> </a:t>
            </a:r>
            <a:r>
              <a:rPr lang="en-US" b="1" dirty="0"/>
              <a:t>static</a:t>
            </a:r>
            <a:r>
              <a:rPr lang="en-US" dirty="0"/>
              <a:t> Data retrieve() </a:t>
            </a:r>
            <a:r>
              <a:rPr lang="en-US" b="1" dirty="0"/>
              <a:t>throws</a:t>
            </a:r>
            <a:r>
              <a:rPr lang="en-US" dirty="0"/>
              <a:t> </a:t>
            </a:r>
            <a:r>
              <a:rPr lang="en-US" dirty="0" err="1"/>
              <a:t>IOException</a:t>
            </a:r>
            <a:r>
              <a:rPr lang="en-US" dirty="0"/>
              <a:t>, </a:t>
            </a:r>
            <a:r>
              <a:rPr lang="en-US" dirty="0" err="1"/>
              <a:t>ClassNotFoundException</a:t>
            </a:r>
            <a:r>
              <a:rPr lang="en-US" dirty="0"/>
              <a:t> {</a:t>
            </a:r>
          </a:p>
          <a:p>
            <a:pPr marL="0" indent="0">
              <a:buNone/>
            </a:pPr>
            <a:endParaRPr lang="en-US" dirty="0"/>
          </a:p>
        </p:txBody>
      </p:sp>
    </p:spTree>
    <p:extLst>
      <p:ext uri="{BB962C8B-B14F-4D97-AF65-F5344CB8AC3E}">
        <p14:creationId xmlns:p14="http://schemas.microsoft.com/office/powerpoint/2010/main" val="37446743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14400" y="2057400"/>
            <a:ext cx="7239000" cy="1569660"/>
          </a:xfrm>
          <a:prstGeom prst="rect">
            <a:avLst/>
          </a:prstGeom>
          <a:noFill/>
        </p:spPr>
        <p:txBody>
          <a:bodyPr wrap="square" rtlCol="0">
            <a:spAutoFit/>
          </a:bodyPr>
          <a:lstStyle/>
          <a:p>
            <a:pPr algn="ctr"/>
            <a:r>
              <a:rPr lang="en-US" sz="9600" b="1" dirty="0">
                <a:solidFill>
                  <a:srgbClr val="FF0000"/>
                </a:solidFill>
              </a:rPr>
              <a:t>Inheritance</a:t>
            </a:r>
          </a:p>
        </p:txBody>
      </p:sp>
    </p:spTree>
    <p:extLst>
      <p:ext uri="{BB962C8B-B14F-4D97-AF65-F5344CB8AC3E}">
        <p14:creationId xmlns:p14="http://schemas.microsoft.com/office/powerpoint/2010/main" val="198393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Base/Super and Derived/Sub Classes</a:t>
            </a:r>
          </a:p>
        </p:txBody>
      </p:sp>
      <p:sp>
        <p:nvSpPr>
          <p:cNvPr id="3" name="Content Placeholder 2"/>
          <p:cNvSpPr>
            <a:spLocks noGrp="1"/>
          </p:cNvSpPr>
          <p:nvPr>
            <p:ph sz="quarter" idx="1"/>
          </p:nvPr>
        </p:nvSpPr>
        <p:spPr/>
        <p:txBody>
          <a:bodyPr/>
          <a:lstStyle/>
          <a:p>
            <a:r>
              <a:rPr lang="en-US" dirty="0"/>
              <a:t>Base class/</a:t>
            </a:r>
            <a:r>
              <a:rPr lang="en-US" dirty="0" err="1"/>
              <a:t>superclass</a:t>
            </a:r>
            <a:endParaRPr lang="en-US" dirty="0"/>
          </a:p>
          <a:p>
            <a:r>
              <a:rPr lang="en-US" dirty="0"/>
              <a:t>Derived class/subclass</a:t>
            </a:r>
          </a:p>
          <a:p>
            <a:pPr>
              <a:buNone/>
            </a:pPr>
            <a:endParaRPr lang="en-US" dirty="0"/>
          </a:p>
        </p:txBody>
      </p:sp>
      <p:pic>
        <p:nvPicPr>
          <p:cNvPr id="4" name="Picture 3" descr="C3F1.eps"/>
          <p:cNvPicPr>
            <a:picLocks noChangeAspect="1"/>
          </p:cNvPicPr>
          <p:nvPr/>
        </p:nvPicPr>
        <p:blipFill>
          <a:blip r:embed="rId2" cstate="print"/>
          <a:stretch>
            <a:fillRect/>
          </a:stretch>
        </p:blipFill>
        <p:spPr>
          <a:xfrm>
            <a:off x="1543050" y="3143251"/>
            <a:ext cx="6115050" cy="1996751"/>
          </a:xfrm>
          <a:prstGeom prst="rect">
            <a:avLst/>
          </a:prstGeom>
        </p:spPr>
      </p:pic>
    </p:spTree>
    <p:extLst>
      <p:ext uri="{BB962C8B-B14F-4D97-AF65-F5344CB8AC3E}">
        <p14:creationId xmlns:p14="http://schemas.microsoft.com/office/powerpoint/2010/main" val="1886186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Inheritance Example</a:t>
            </a:r>
          </a:p>
        </p:txBody>
      </p:sp>
      <p:sp>
        <p:nvSpPr>
          <p:cNvPr id="3" name="Content Placeholder 2"/>
          <p:cNvSpPr>
            <a:spLocks noGrp="1"/>
          </p:cNvSpPr>
          <p:nvPr>
            <p:ph sz="quarter" idx="1"/>
          </p:nvPr>
        </p:nvSpPr>
        <p:spPr>
          <a:xfrm>
            <a:off x="1428750" y="1885950"/>
            <a:ext cx="6400800" cy="3771900"/>
          </a:xfrm>
        </p:spPr>
        <p:txBody>
          <a:bodyPr>
            <a:noAutofit/>
          </a:bodyPr>
          <a:lstStyle/>
          <a:p>
            <a:pPr>
              <a:spcBef>
                <a:spcPts val="0"/>
              </a:spcBef>
              <a:buNone/>
            </a:pPr>
            <a:r>
              <a:rPr lang="en-US" sz="1350" dirty="0"/>
              <a:t>public class Product {</a:t>
            </a:r>
          </a:p>
          <a:p>
            <a:pPr>
              <a:spcBef>
                <a:spcPts val="0"/>
              </a:spcBef>
              <a:buNone/>
            </a:pPr>
            <a:r>
              <a:rPr lang="en-US" sz="1350" dirty="0"/>
              <a:t>  private String company;</a:t>
            </a:r>
          </a:p>
          <a:p>
            <a:pPr>
              <a:spcBef>
                <a:spcPts val="0"/>
              </a:spcBef>
              <a:buNone/>
            </a:pPr>
            <a:r>
              <a:rPr lang="en-US" sz="1350" dirty="0"/>
              <a:t>  private double price;</a:t>
            </a:r>
          </a:p>
          <a:p>
            <a:pPr>
              <a:spcBef>
                <a:spcPts val="0"/>
              </a:spcBef>
              <a:buNone/>
            </a:pPr>
            <a:r>
              <a:rPr lang="en-US" sz="1350" dirty="0"/>
              <a:t>  private </a:t>
            </a:r>
            <a:r>
              <a:rPr lang="en-US" sz="1350" dirty="0" err="1"/>
              <a:t>int</a:t>
            </a:r>
            <a:r>
              <a:rPr lang="en-US" sz="1350" dirty="0"/>
              <a:t> </a:t>
            </a:r>
            <a:r>
              <a:rPr lang="en-US" sz="1350" dirty="0" err="1"/>
              <a:t>quantitySold</a:t>
            </a:r>
            <a:r>
              <a:rPr lang="en-US" sz="1350" dirty="0"/>
              <a:t>;</a:t>
            </a:r>
          </a:p>
          <a:p>
            <a:pPr>
              <a:spcBef>
                <a:spcPts val="0"/>
              </a:spcBef>
              <a:buNone/>
            </a:pPr>
            <a:r>
              <a:rPr lang="en-US" sz="1350" dirty="0"/>
              <a:t>  public Product(String company, double price) {</a:t>
            </a:r>
          </a:p>
          <a:p>
            <a:pPr>
              <a:spcBef>
                <a:spcPts val="0"/>
              </a:spcBef>
              <a:buNone/>
            </a:pPr>
            <a:r>
              <a:rPr lang="en-US" sz="1350" dirty="0"/>
              <a:t>    </a:t>
            </a:r>
            <a:r>
              <a:rPr lang="en-US" sz="1350" dirty="0" err="1"/>
              <a:t>this.company</a:t>
            </a:r>
            <a:r>
              <a:rPr lang="en-US" sz="1350" dirty="0"/>
              <a:t> = company;</a:t>
            </a:r>
          </a:p>
          <a:p>
            <a:pPr>
              <a:spcBef>
                <a:spcPts val="0"/>
              </a:spcBef>
              <a:buNone/>
            </a:pPr>
            <a:r>
              <a:rPr lang="en-US" sz="1350" dirty="0"/>
              <a:t>    </a:t>
            </a:r>
            <a:r>
              <a:rPr lang="en-US" sz="1350" dirty="0" err="1"/>
              <a:t>this.price</a:t>
            </a:r>
            <a:r>
              <a:rPr lang="en-US" sz="1350" dirty="0"/>
              <a:t> = price;</a:t>
            </a:r>
          </a:p>
          <a:p>
            <a:pPr>
              <a:spcBef>
                <a:spcPts val="0"/>
              </a:spcBef>
              <a:buNone/>
            </a:pPr>
            <a:r>
              <a:rPr lang="en-US" sz="1350" dirty="0"/>
              <a:t>  }</a:t>
            </a:r>
          </a:p>
          <a:p>
            <a:pPr>
              <a:spcBef>
                <a:spcPts val="0"/>
              </a:spcBef>
              <a:buNone/>
            </a:pPr>
            <a:r>
              <a:rPr lang="en-US" sz="1350" dirty="0"/>
              <a:t>  public void sell() {</a:t>
            </a:r>
          </a:p>
          <a:p>
            <a:pPr>
              <a:spcBef>
                <a:spcPts val="0"/>
              </a:spcBef>
              <a:buNone/>
            </a:pPr>
            <a:r>
              <a:rPr lang="en-US" sz="1350" dirty="0"/>
              <a:t>    </a:t>
            </a:r>
            <a:r>
              <a:rPr lang="en-US" sz="1350" dirty="0" err="1"/>
              <a:t>quantitySold</a:t>
            </a:r>
            <a:r>
              <a:rPr lang="en-US" sz="1350" dirty="0"/>
              <a:t>++;</a:t>
            </a:r>
          </a:p>
          <a:p>
            <a:pPr>
              <a:spcBef>
                <a:spcPts val="0"/>
              </a:spcBef>
              <a:buNone/>
            </a:pPr>
            <a:r>
              <a:rPr lang="en-US" sz="1350" dirty="0"/>
              <a:t>  }</a:t>
            </a:r>
          </a:p>
          <a:p>
            <a:pPr>
              <a:spcBef>
                <a:spcPts val="0"/>
              </a:spcBef>
              <a:buNone/>
            </a:pPr>
            <a:r>
              <a:rPr lang="en-US" sz="1350" dirty="0"/>
              <a:t>  public void </a:t>
            </a:r>
            <a:r>
              <a:rPr lang="en-US" sz="1350" dirty="0" err="1"/>
              <a:t>setPrice</a:t>
            </a:r>
            <a:r>
              <a:rPr lang="en-US" sz="1350" dirty="0"/>
              <a:t>(double </a:t>
            </a:r>
            <a:r>
              <a:rPr lang="en-US" sz="1350" dirty="0" err="1"/>
              <a:t>newPrice</a:t>
            </a:r>
            <a:r>
              <a:rPr lang="en-US" sz="1350" dirty="0"/>
              <a:t>) {</a:t>
            </a:r>
          </a:p>
          <a:p>
            <a:pPr>
              <a:spcBef>
                <a:spcPts val="0"/>
              </a:spcBef>
              <a:buNone/>
            </a:pPr>
            <a:r>
              <a:rPr lang="en-US" sz="1350" dirty="0"/>
              <a:t>    price = </a:t>
            </a:r>
            <a:r>
              <a:rPr lang="en-US" sz="1350" dirty="0" err="1"/>
              <a:t>newPrice</a:t>
            </a:r>
            <a:r>
              <a:rPr lang="en-US" sz="1350" dirty="0"/>
              <a:t>;</a:t>
            </a:r>
          </a:p>
          <a:p>
            <a:pPr>
              <a:spcBef>
                <a:spcPts val="0"/>
              </a:spcBef>
              <a:buNone/>
            </a:pPr>
            <a:r>
              <a:rPr lang="en-US" sz="1350" dirty="0"/>
              <a:t>  }</a:t>
            </a:r>
          </a:p>
          <a:p>
            <a:pPr>
              <a:spcBef>
                <a:spcPts val="0"/>
              </a:spcBef>
              <a:buNone/>
            </a:pPr>
            <a:r>
              <a:rPr lang="en-US" sz="1350" dirty="0"/>
              <a:t>  public String </a:t>
            </a:r>
            <a:r>
              <a:rPr lang="en-US" sz="1350" dirty="0" err="1"/>
              <a:t>toString</a:t>
            </a:r>
            <a:r>
              <a:rPr lang="en-US" sz="1350" dirty="0"/>
              <a:t>() {</a:t>
            </a:r>
          </a:p>
          <a:p>
            <a:pPr>
              <a:spcBef>
                <a:spcPts val="0"/>
              </a:spcBef>
              <a:buNone/>
            </a:pPr>
            <a:r>
              <a:rPr lang="en-US" sz="1350" dirty="0"/>
              <a:t>    return "Company: " + company +  " price: " +       price + " qty sold " + </a:t>
            </a:r>
            <a:r>
              <a:rPr lang="en-US" sz="1350" dirty="0" err="1"/>
              <a:t>quantitySold</a:t>
            </a:r>
            <a:r>
              <a:rPr lang="en-US" sz="1350" dirty="0"/>
              <a:t>;</a:t>
            </a:r>
          </a:p>
          <a:p>
            <a:pPr>
              <a:spcBef>
                <a:spcPts val="0"/>
              </a:spcBef>
              <a:buNone/>
            </a:pPr>
            <a:r>
              <a:rPr lang="en-US" sz="1350" dirty="0"/>
              <a:t>  }</a:t>
            </a:r>
          </a:p>
          <a:p>
            <a:pPr>
              <a:spcBef>
                <a:spcPts val="0"/>
              </a:spcBef>
              <a:buNone/>
            </a:pPr>
            <a:r>
              <a:rPr lang="en-US" sz="1350" dirty="0"/>
              <a:t>}</a:t>
            </a:r>
          </a:p>
        </p:txBody>
      </p:sp>
    </p:spTree>
    <p:extLst>
      <p:ext uri="{BB962C8B-B14F-4D97-AF65-F5344CB8AC3E}">
        <p14:creationId xmlns:p14="http://schemas.microsoft.com/office/powerpoint/2010/main" val="17653809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Equity</Template>
  <TotalTime>4293</TotalTime>
  <Words>2221</Words>
  <Application>Microsoft Macintosh PowerPoint</Application>
  <PresentationFormat>On-screen Show (4:3)</PresentationFormat>
  <Paragraphs>388</Paragraphs>
  <Slides>52</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52</vt:i4>
      </vt:variant>
    </vt:vector>
  </HeadingPairs>
  <TitlesOfParts>
    <vt:vector size="57" baseType="lpstr">
      <vt:lpstr>American Typewriter</vt:lpstr>
      <vt:lpstr>Arial</vt:lpstr>
      <vt:lpstr>Calibri</vt:lpstr>
      <vt:lpstr>Wingdings 2</vt:lpstr>
      <vt:lpstr>Equity</vt:lpstr>
      <vt:lpstr>PowerPoint Presentation</vt:lpstr>
      <vt:lpstr>PowerPoint Presentation</vt:lpstr>
      <vt:lpstr>Different Types of Exceptions</vt:lpstr>
      <vt:lpstr>Catching Exceptions</vt:lpstr>
      <vt:lpstr>Exceptions Can Be Propagated</vt:lpstr>
      <vt:lpstr>Declare as Throwing Exceptions</vt:lpstr>
      <vt:lpstr>PowerPoint Presentation</vt:lpstr>
      <vt:lpstr>Base/Super and Derived/Sub Classes</vt:lpstr>
      <vt:lpstr>Inheritance Example</vt:lpstr>
      <vt:lpstr>Inheritance Example</vt:lpstr>
      <vt:lpstr>Inheritance Example</vt:lpstr>
      <vt:lpstr>PowerPoint Presentation</vt:lpstr>
      <vt:lpstr>It offers beverages</vt:lpstr>
      <vt:lpstr>Remember this correspondence</vt:lpstr>
      <vt:lpstr>Relate these to object-oriented concepts</vt:lpstr>
      <vt:lpstr>Class Declarations</vt:lpstr>
      <vt:lpstr>Class Declarations</vt:lpstr>
      <vt:lpstr>Class Declarations</vt:lpstr>
      <vt:lpstr>The Beverage Holders as Variables</vt:lpstr>
      <vt:lpstr>We will now play a simple game</vt:lpstr>
      <vt:lpstr>The game is serious</vt:lpstr>
      <vt:lpstr>What would you expect a reference to contain?</vt:lpstr>
      <vt:lpstr>Guess what this holder/cup could contain</vt:lpstr>
      <vt:lpstr>Guess what this holder/cup could contain</vt:lpstr>
      <vt:lpstr>Could this be</vt:lpstr>
      <vt:lpstr>What could it taste like?</vt:lpstr>
      <vt:lpstr>Can you tell the temperature by drinking but not seeing the beverage?</vt:lpstr>
      <vt:lpstr>New Drink!</vt:lpstr>
      <vt:lpstr>Mango Juice could be organic, but not other drinks, let us say</vt:lpstr>
      <vt:lpstr>Is Mango Juice Organic?</vt:lpstr>
      <vt:lpstr>Can you do the following on either of these?</vt:lpstr>
      <vt:lpstr>So in Java…</vt:lpstr>
      <vt:lpstr>Pouring the contents of a holder to another</vt:lpstr>
      <vt:lpstr>PowerPoint Presentation</vt:lpstr>
      <vt:lpstr>Protected Fields and Methods</vt:lpstr>
      <vt:lpstr>Protected Fields and Methods</vt:lpstr>
      <vt:lpstr>Protected Fields and Methods</vt:lpstr>
      <vt:lpstr>PowerPoint Presentation</vt:lpstr>
      <vt:lpstr>Run Time Type Identification (RTTI)</vt:lpstr>
      <vt:lpstr>RTTI Using Java Reflection</vt:lpstr>
      <vt:lpstr>RTTI Using Java Reflection</vt:lpstr>
      <vt:lpstr>RTTI Using the instanceof Operator</vt:lpstr>
      <vt:lpstr>RTTI Using Downcasting</vt:lpstr>
      <vt:lpstr>PowerPoint Presentation</vt:lpstr>
      <vt:lpstr>Can Hold References to Any Type</vt:lpstr>
      <vt:lpstr>Use of equals</vt:lpstr>
      <vt:lpstr>equals is an Equivalence Relation</vt:lpstr>
      <vt:lpstr>There is more…</vt:lpstr>
      <vt:lpstr>The equals Method</vt:lpstr>
      <vt:lpstr>Other Important Object Methods</vt:lpstr>
      <vt:lpstr>PowerPoint Presentation</vt:lpstr>
      <vt:lpstr>Other Important Object Methods</vt:lpstr>
    </vt:vector>
  </TitlesOfParts>
  <Company>Metropolitan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Object-Oriented Software Creation?</dc:title>
  <dc:creator>juntto01</dc:creator>
  <cp:lastModifiedBy>Dathan, Brahma</cp:lastModifiedBy>
  <cp:revision>112</cp:revision>
  <dcterms:created xsi:type="dcterms:W3CDTF">2008-08-22T19:59:09Z</dcterms:created>
  <dcterms:modified xsi:type="dcterms:W3CDTF">2020-08-31T14:01:36Z</dcterms:modified>
</cp:coreProperties>
</file>

<file path=docProps/thumbnail.jpeg>
</file>